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7" r:id="rId2"/>
    <p:sldId id="342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1" r:id="rId29"/>
    <p:sldId id="370" r:id="rId30"/>
    <p:sldId id="372" r:id="rId31"/>
    <p:sldId id="373" r:id="rId32"/>
    <p:sldId id="374" r:id="rId33"/>
    <p:sldId id="375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7" r:id="rId44"/>
    <p:sldId id="386" r:id="rId45"/>
    <p:sldId id="388" r:id="rId46"/>
    <p:sldId id="389" r:id="rId47"/>
    <p:sldId id="390" r:id="rId48"/>
    <p:sldId id="391" r:id="rId49"/>
    <p:sldId id="392" r:id="rId50"/>
    <p:sldId id="393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2" r:id="rId59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8093" autoAdjust="0"/>
  </p:normalViewPr>
  <p:slideViewPr>
    <p:cSldViewPr>
      <p:cViewPr>
        <p:scale>
          <a:sx n="150" d="100"/>
          <a:sy n="150" d="100"/>
        </p:scale>
        <p:origin x="546" y="-8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2013-12-11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397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77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120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423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31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28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16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900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982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910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51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405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325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322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521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857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56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428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394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635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505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5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3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234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5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620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28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335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910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2114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5007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446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65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736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6657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599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5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7533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8607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256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234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3113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417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65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383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1994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7793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7290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7679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145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8375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9346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08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898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550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989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216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55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 smtClean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 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모델링 </a:t>
            </a:r>
            <a:r>
              <a:rPr lang="en-US" altLang="ko-KR" dirty="0" smtClean="0"/>
              <a:t>(2/2)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바깥쪽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의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위치에 </a:t>
            </a:r>
            <a:r>
              <a:rPr lang="en-US" altLang="ko-KR" sz="1600" kern="0" dirty="0" smtClean="0">
                <a:latin typeface="+mn-ea"/>
              </a:rPr>
              <a:t>3D Snap(Vertex)</a:t>
            </a:r>
            <a:r>
              <a:rPr lang="ko-KR" altLang="en-US" sz="1600" kern="0" dirty="0" smtClean="0">
                <a:latin typeface="+mn-ea"/>
              </a:rPr>
              <a:t>을 활용해서</a:t>
            </a:r>
            <a:r>
              <a:rPr lang="en-US" altLang="ko-KR" sz="1600" kern="0" dirty="0" smtClean="0">
                <a:latin typeface="+mn-ea"/>
              </a:rPr>
              <a:t> Vertex </a:t>
            </a:r>
            <a:r>
              <a:rPr lang="ko-KR" altLang="en-US" sz="1600" kern="0" dirty="0" smtClean="0">
                <a:latin typeface="+mn-ea"/>
              </a:rPr>
              <a:t>조정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Front View</a:t>
            </a:r>
            <a:r>
              <a:rPr lang="ko-KR" altLang="en-US" sz="1200" kern="0" dirty="0" smtClean="0">
                <a:latin typeface="+mn-ea"/>
              </a:rPr>
              <a:t>에서 바깥쪽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선택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Snap Toggle    </a:t>
            </a:r>
            <a:r>
              <a:rPr lang="ko-KR" altLang="en-US" sz="1200" kern="0" dirty="0" smtClean="0">
                <a:latin typeface="+mn-ea"/>
              </a:rPr>
              <a:t>을 마우스 오른쪽 클릭 </a:t>
            </a:r>
            <a:r>
              <a:rPr lang="en-US" altLang="ko-KR" sz="1200" kern="0" dirty="0" smtClean="0">
                <a:latin typeface="+mn-ea"/>
              </a:rPr>
              <a:t>&gt; Vertex </a:t>
            </a:r>
            <a:r>
              <a:rPr lang="ko-KR" altLang="en-US" sz="1200" kern="0" dirty="0" smtClean="0">
                <a:latin typeface="+mn-ea"/>
              </a:rPr>
              <a:t>항목 선택 </a:t>
            </a:r>
            <a:r>
              <a:rPr lang="en-US" altLang="ko-KR" sz="1200" kern="0" dirty="0" smtClean="0">
                <a:latin typeface="+mn-ea"/>
              </a:rPr>
              <a:t>&gt; [X]</a:t>
            </a:r>
            <a:r>
              <a:rPr lang="ko-KR" altLang="en-US" sz="1200" kern="0" dirty="0" smtClean="0">
                <a:latin typeface="+mn-ea"/>
              </a:rPr>
              <a:t>를 눌러서 닫기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선택한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위치가 처음 </a:t>
            </a:r>
            <a:r>
              <a:rPr lang="ko-KR" altLang="en-US" sz="1200" kern="0" dirty="0" err="1" smtClean="0">
                <a:latin typeface="+mn-ea"/>
              </a:rPr>
              <a:t>스케치선에</a:t>
            </a:r>
            <a:r>
              <a:rPr lang="ko-KR" altLang="en-US" sz="1200" kern="0" dirty="0" smtClean="0">
                <a:latin typeface="+mn-ea"/>
              </a:rPr>
              <a:t> 맞도록 이동 </a:t>
            </a:r>
            <a:r>
              <a:rPr lang="en-US" altLang="ko-KR" sz="1200" kern="0" dirty="0" smtClean="0">
                <a:latin typeface="+mn-ea"/>
              </a:rPr>
              <a:t>(C)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8502" y="4149080"/>
            <a:ext cx="1757194" cy="2200995"/>
            <a:chOff x="395536" y="3363912"/>
            <a:chExt cx="2088232" cy="27770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363912"/>
              <a:ext cx="2088232" cy="2777059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 bwMode="auto">
            <a:xfrm>
              <a:off x="827584" y="3573016"/>
              <a:ext cx="288032" cy="720080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723072"/>
            <a:ext cx="166687" cy="166687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177941" y="4407710"/>
            <a:ext cx="1779265" cy="1683734"/>
            <a:chOff x="2339752" y="4437112"/>
            <a:chExt cx="1779265" cy="168373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9752" y="4437112"/>
              <a:ext cx="1779265" cy="168373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 bwMode="auto">
            <a:xfrm>
              <a:off x="2521528" y="5271604"/>
              <a:ext cx="541711" cy="11573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2227193"/>
            <a:ext cx="2017980" cy="159391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976" y="3973560"/>
            <a:ext cx="1862094" cy="231555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464" y="4223058"/>
            <a:ext cx="2144063" cy="1960810"/>
          </a:xfrm>
          <a:prstGeom prst="rect">
            <a:avLst/>
          </a:prstGeom>
        </p:spPr>
      </p:pic>
      <p:sp>
        <p:nvSpPr>
          <p:cNvPr id="25" name="타원형 설명선 24"/>
          <p:cNvSpPr/>
          <p:nvPr/>
        </p:nvSpPr>
        <p:spPr bwMode="auto">
          <a:xfrm>
            <a:off x="6945313" y="3017924"/>
            <a:ext cx="2073435" cy="764891"/>
          </a:xfrm>
          <a:prstGeom prst="wedgeEllipseCallout">
            <a:avLst>
              <a:gd name="adj1" fmla="val -64887"/>
              <a:gd name="adj2" fmla="val -6909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1.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가장자리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vertex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들을 선택해서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Front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View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에서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한 번에 선에 맞게 이동</a:t>
            </a:r>
          </a:p>
        </p:txBody>
      </p:sp>
      <p:sp>
        <p:nvSpPr>
          <p:cNvPr id="26" name="타원형 설명선 25"/>
          <p:cNvSpPr/>
          <p:nvPr/>
        </p:nvSpPr>
        <p:spPr bwMode="auto">
          <a:xfrm>
            <a:off x="2771800" y="2788713"/>
            <a:ext cx="2073435" cy="1397270"/>
          </a:xfrm>
          <a:prstGeom prst="wedgeEllipseCallout">
            <a:avLst>
              <a:gd name="adj1" fmla="val 75500"/>
              <a:gd name="adj2" fmla="val 5145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2. User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View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에서 적절하게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View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를 회전시키면서 하나씩 조심해서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YZ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평면을 따라 이동시켜서 선에 일치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335575" y="3903101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722670" y="4187155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261899" y="3821105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중간 점검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67" y="2281681"/>
            <a:ext cx="4208485" cy="40712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" y="2264416"/>
            <a:ext cx="5000056" cy="40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Edge </a:t>
            </a:r>
            <a:r>
              <a:rPr lang="ko-KR" altLang="en-US" sz="1600" kern="0" dirty="0" smtClean="0">
                <a:latin typeface="+mn-ea"/>
              </a:rPr>
              <a:t>선택 후 앞쪽</a:t>
            </a:r>
            <a:r>
              <a:rPr lang="en-US" altLang="ko-KR" sz="1600" kern="0" dirty="0" smtClean="0">
                <a:latin typeface="+mn-ea"/>
              </a:rPr>
              <a:t> edge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>
                <a:latin typeface="+mn-ea"/>
              </a:rPr>
              <a:t>&gt; SHIFT+</a:t>
            </a:r>
            <a:r>
              <a:rPr lang="ko-KR" altLang="en-US" sz="1600" kern="0" dirty="0">
                <a:latin typeface="+mn-ea"/>
              </a:rPr>
              <a:t>이동 복제 </a:t>
            </a:r>
            <a:r>
              <a:rPr lang="en-US" altLang="ko-KR" sz="1600" kern="0" dirty="0">
                <a:latin typeface="+mn-ea"/>
              </a:rPr>
              <a:t>X 3</a:t>
            </a:r>
            <a:r>
              <a:rPr lang="ko-KR" altLang="en-US" sz="1600" kern="0" dirty="0">
                <a:latin typeface="+mn-ea"/>
              </a:rPr>
              <a:t>회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3D Snap(Vertex)</a:t>
            </a:r>
            <a:r>
              <a:rPr lang="ko-KR" altLang="en-US" sz="1600" kern="0" dirty="0" smtClean="0">
                <a:latin typeface="+mn-ea"/>
              </a:rPr>
              <a:t>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이용해서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 조정 </a:t>
            </a:r>
            <a:r>
              <a:rPr lang="en-US" altLang="ko-KR" sz="1600" kern="0" dirty="0" smtClean="0">
                <a:latin typeface="+mn-ea"/>
              </a:rPr>
              <a:t>(Edge </a:t>
            </a:r>
            <a:r>
              <a:rPr lang="ko-KR" altLang="en-US" sz="1600" kern="0" dirty="0" smtClean="0">
                <a:latin typeface="+mn-ea"/>
              </a:rPr>
              <a:t>선택 단위로</a:t>
            </a:r>
            <a:r>
              <a:rPr lang="en-US" altLang="ko-KR" sz="1600" kern="0" dirty="0" smtClean="0">
                <a:latin typeface="+mn-ea"/>
              </a:rPr>
              <a:t>…) 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64" y="2132856"/>
            <a:ext cx="2255902" cy="2425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23" y="2132856"/>
            <a:ext cx="6516217" cy="256699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 bwMode="auto">
          <a:xfrm>
            <a:off x="2231448" y="3233366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5" y="4974701"/>
            <a:ext cx="2364142" cy="1883299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 bwMode="auto">
          <a:xfrm rot="5400000">
            <a:off x="5344996" y="4561301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167" y="4744475"/>
            <a:ext cx="1403817" cy="21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이런 방식으로 계속해서 </a:t>
            </a:r>
            <a:r>
              <a:rPr lang="en-US" altLang="ko-KR" sz="1600" kern="0" dirty="0" smtClean="0">
                <a:latin typeface="+mn-ea"/>
              </a:rPr>
              <a:t>(5</a:t>
            </a:r>
            <a:r>
              <a:rPr lang="ko-KR" altLang="en-US" sz="1600" kern="0" dirty="0" smtClean="0">
                <a:latin typeface="+mn-ea"/>
              </a:rPr>
              <a:t>칸</a:t>
            </a:r>
            <a:r>
              <a:rPr lang="en-US" altLang="ko-KR" sz="1600" kern="0" dirty="0" smtClean="0">
                <a:latin typeface="+mn-ea"/>
              </a:rPr>
              <a:t>) </a:t>
            </a:r>
            <a:r>
              <a:rPr lang="ko-KR" altLang="en-US" sz="1600" kern="0" dirty="0" smtClean="0">
                <a:latin typeface="+mn-ea"/>
              </a:rPr>
              <a:t>외곽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에 맞춰 </a:t>
            </a:r>
            <a:r>
              <a:rPr lang="en-US" altLang="ko-KR" sz="1600" kern="0" dirty="0" smtClean="0">
                <a:latin typeface="+mn-ea"/>
              </a:rPr>
              <a:t>Edge</a:t>
            </a:r>
            <a:r>
              <a:rPr lang="ko-KR" altLang="en-US" sz="1600" kern="0" dirty="0" smtClean="0">
                <a:latin typeface="+mn-ea"/>
              </a:rPr>
              <a:t>를 </a:t>
            </a:r>
            <a:r>
              <a:rPr lang="en-US" altLang="ko-KR" sz="1600" kern="0" dirty="0" smtClean="0">
                <a:latin typeface="+mn-ea"/>
              </a:rPr>
              <a:t>SHIFT+</a:t>
            </a:r>
            <a:r>
              <a:rPr lang="ko-KR" altLang="en-US" sz="1600" kern="0" dirty="0" smtClean="0">
                <a:latin typeface="+mn-ea"/>
              </a:rPr>
              <a:t>이동 복제로 형성 </a:t>
            </a:r>
            <a:r>
              <a:rPr lang="en-US" altLang="ko-KR" sz="1600" kern="0" dirty="0" smtClean="0">
                <a:latin typeface="+mn-ea"/>
              </a:rPr>
              <a:t>(A)</a:t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이 때 </a:t>
            </a:r>
            <a:r>
              <a:rPr lang="en-US" altLang="ko-KR" sz="1600" kern="0" dirty="0" smtClean="0">
                <a:latin typeface="+mn-ea"/>
              </a:rPr>
              <a:t>Snap</a:t>
            </a:r>
            <a:r>
              <a:rPr lang="ko-KR" altLang="en-US" sz="1600" kern="0" dirty="0" smtClean="0">
                <a:latin typeface="+mn-ea"/>
              </a:rPr>
              <a:t>을 해제하면 더 쉬움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3D Snap(Vertex)</a:t>
            </a:r>
            <a:r>
              <a:rPr lang="ko-KR" altLang="en-US" sz="1600" kern="0" dirty="0" smtClean="0">
                <a:latin typeface="+mn-ea"/>
              </a:rPr>
              <a:t>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이용해서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 조정 </a:t>
            </a:r>
            <a:r>
              <a:rPr lang="en-US" altLang="ko-KR" sz="1600" kern="0" dirty="0" smtClean="0">
                <a:latin typeface="+mn-ea"/>
              </a:rPr>
              <a:t>(Edge </a:t>
            </a:r>
            <a:r>
              <a:rPr lang="ko-KR" altLang="en-US" sz="1600" kern="0" dirty="0" smtClean="0">
                <a:latin typeface="+mn-ea"/>
              </a:rPr>
              <a:t>선택 단위로</a:t>
            </a:r>
            <a:r>
              <a:rPr lang="en-US" altLang="ko-KR" sz="1600" kern="0" dirty="0" smtClean="0">
                <a:latin typeface="+mn-ea"/>
              </a:rPr>
              <a:t>…) 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8" name="오른쪽 화살표 7"/>
          <p:cNvSpPr/>
          <p:nvPr/>
        </p:nvSpPr>
        <p:spPr bwMode="auto">
          <a:xfrm>
            <a:off x="2479575" y="2537479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2" y="2060848"/>
            <a:ext cx="2364142" cy="1883299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 bwMode="auto">
          <a:xfrm rot="5400000">
            <a:off x="4519608" y="3911064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24" y="2060848"/>
            <a:ext cx="2850654" cy="17030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116" y="4711340"/>
            <a:ext cx="2392135" cy="190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90" y="4071932"/>
            <a:ext cx="1878615" cy="25939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304" y="4082516"/>
            <a:ext cx="1584176" cy="2719502"/>
          </a:xfrm>
          <a:prstGeom prst="rect">
            <a:avLst/>
          </a:prstGeom>
        </p:spPr>
      </p:pic>
      <p:sp>
        <p:nvSpPr>
          <p:cNvPr id="15" name="타원형 설명선 14"/>
          <p:cNvSpPr/>
          <p:nvPr/>
        </p:nvSpPr>
        <p:spPr bwMode="auto">
          <a:xfrm>
            <a:off x="7118151" y="3002497"/>
            <a:ext cx="2073435" cy="764891"/>
          </a:xfrm>
          <a:prstGeom prst="wedgeEllipseCallout">
            <a:avLst>
              <a:gd name="adj1" fmla="val -2195"/>
              <a:gd name="adj2" fmla="val 9499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중간 목표 </a:t>
            </a:r>
          </a:p>
        </p:txBody>
      </p:sp>
    </p:spTree>
    <p:extLst>
      <p:ext uri="{BB962C8B-B14F-4D97-AF65-F5344CB8AC3E}">
        <p14:creationId xmlns:p14="http://schemas.microsoft.com/office/powerpoint/2010/main" val="125842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중간 목표에 맞게 확장 시킨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 조정 </a:t>
            </a:r>
            <a:r>
              <a:rPr lang="en-US" altLang="ko-KR" sz="1600" kern="0" dirty="0" smtClean="0">
                <a:latin typeface="+mn-ea"/>
              </a:rPr>
              <a:t>(A)</a:t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(Selection &gt; Vertex)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8" y="2574736"/>
            <a:ext cx="1878615" cy="25939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2424560"/>
            <a:ext cx="1584176" cy="2719502"/>
          </a:xfrm>
          <a:prstGeom prst="rect">
            <a:avLst/>
          </a:prstGeom>
        </p:spPr>
      </p:pic>
      <p:sp>
        <p:nvSpPr>
          <p:cNvPr id="15" name="타원형 설명선 14"/>
          <p:cNvSpPr/>
          <p:nvPr/>
        </p:nvSpPr>
        <p:spPr bwMode="auto">
          <a:xfrm>
            <a:off x="6110039" y="1344541"/>
            <a:ext cx="2073435" cy="764891"/>
          </a:xfrm>
          <a:prstGeom prst="wedgeEllipseCallout">
            <a:avLst>
              <a:gd name="adj1" fmla="val -2195"/>
              <a:gd name="adj2" fmla="val 9499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중간 목표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2550515"/>
            <a:ext cx="1640135" cy="2593547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 bwMode="auto">
          <a:xfrm>
            <a:off x="2844041" y="3496279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8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실수로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그림 보다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개수가 많아 졌다면</a:t>
            </a:r>
            <a:r>
              <a:rPr lang="en-US" altLang="ko-KR" sz="1600" kern="0" dirty="0" smtClean="0">
                <a:latin typeface="+mn-ea"/>
              </a:rPr>
              <a:t>? </a:t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-&gt; Weld </a:t>
            </a:r>
            <a:r>
              <a:rPr lang="ko-KR" altLang="en-US" sz="1600" kern="0" dirty="0" smtClean="0">
                <a:latin typeface="+mn-ea"/>
              </a:rPr>
              <a:t>로 줄여 줌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Vertex</a:t>
            </a:r>
            <a:r>
              <a:rPr lang="ko-KR" altLang="en-US" sz="1600" kern="0" dirty="0" smtClean="0">
                <a:latin typeface="+mn-ea"/>
              </a:rPr>
              <a:t>에서 하나로 합칠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들을 선택한 후 오른쪽에서 </a:t>
            </a:r>
            <a:r>
              <a:rPr lang="en-US" altLang="ko-KR" sz="1600" kern="0" dirty="0" smtClean="0">
                <a:latin typeface="+mn-ea"/>
              </a:rPr>
              <a:t>Weld </a:t>
            </a:r>
            <a:r>
              <a:rPr lang="ko-KR" altLang="en-US" sz="1600" kern="0" dirty="0" smtClean="0">
                <a:latin typeface="+mn-ea"/>
              </a:rPr>
              <a:t>옆 사각형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2020543"/>
            <a:ext cx="3275856" cy="3856729"/>
            <a:chOff x="1331640" y="1988840"/>
            <a:chExt cx="3924436" cy="43204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40" y="1988840"/>
              <a:ext cx="3924436" cy="4320480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 bwMode="auto">
            <a:xfrm>
              <a:off x="2411760" y="3789040"/>
              <a:ext cx="648072" cy="504056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358" y="2020543"/>
            <a:ext cx="3190768" cy="4393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66" y="2796779"/>
            <a:ext cx="190429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3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혹시 </a:t>
            </a:r>
            <a:r>
              <a:rPr lang="en-US" altLang="ko-KR" sz="1600" kern="0" dirty="0" smtClean="0">
                <a:latin typeface="+mn-ea"/>
              </a:rPr>
              <a:t>Weld</a:t>
            </a:r>
            <a:r>
              <a:rPr lang="ko-KR" altLang="en-US" sz="1600" kern="0" dirty="0" smtClean="0">
                <a:latin typeface="+mn-ea"/>
              </a:rPr>
              <a:t>가 잘 </a:t>
            </a:r>
            <a:r>
              <a:rPr lang="ko-KR" altLang="en-US" sz="1600" kern="0" dirty="0" err="1" smtClean="0">
                <a:latin typeface="+mn-ea"/>
              </a:rPr>
              <a:t>안된다면</a:t>
            </a:r>
            <a:r>
              <a:rPr lang="en-US" altLang="ko-KR" sz="1600" kern="0" dirty="0" smtClean="0">
                <a:latin typeface="+mn-ea"/>
              </a:rPr>
              <a:t>?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회전하면서 혹시 다른 </a:t>
            </a:r>
            <a:r>
              <a:rPr lang="en-US" altLang="ko-KR" sz="1200" kern="0" dirty="0" smtClean="0">
                <a:latin typeface="+mn-ea"/>
              </a:rPr>
              <a:t>View</a:t>
            </a:r>
            <a:r>
              <a:rPr lang="ko-KR" altLang="en-US" sz="1200" kern="0" dirty="0" smtClean="0">
                <a:latin typeface="+mn-ea"/>
              </a:rPr>
              <a:t>에서는 실제로 멀지 않은지 확인하고 충분히 가깝게 위치시킨 후 </a:t>
            </a:r>
            <a:r>
              <a:rPr lang="en-US" altLang="ko-KR" sz="1200" kern="0" dirty="0" smtClean="0">
                <a:latin typeface="+mn-ea"/>
              </a:rPr>
              <a:t>Weld </a:t>
            </a:r>
            <a:r>
              <a:rPr lang="ko-KR" altLang="en-US" sz="1200" kern="0" dirty="0" smtClean="0">
                <a:latin typeface="+mn-ea"/>
              </a:rPr>
              <a:t>클릭</a:t>
            </a:r>
            <a:endParaRPr lang="en-US" altLang="ko-KR" sz="12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95537" y="2060848"/>
            <a:ext cx="3096344" cy="3672408"/>
            <a:chOff x="395536" y="2060848"/>
            <a:chExt cx="3996043" cy="45542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060848"/>
              <a:ext cx="3996043" cy="4554264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 bwMode="auto">
            <a:xfrm>
              <a:off x="1663612" y="3932313"/>
              <a:ext cx="540967" cy="44995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851920" y="2492602"/>
            <a:ext cx="2232248" cy="2880320"/>
            <a:chOff x="4932040" y="2492896"/>
            <a:chExt cx="3305175" cy="40386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2492896"/>
              <a:ext cx="3305175" cy="4038600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 bwMode="auto">
            <a:xfrm>
              <a:off x="5436096" y="2700668"/>
              <a:ext cx="1296144" cy="152042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3028466"/>
            <a:ext cx="2498009" cy="173717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 bwMode="auto">
          <a:xfrm>
            <a:off x="8110603" y="3587866"/>
            <a:ext cx="419170" cy="3628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Edge </a:t>
            </a:r>
            <a:r>
              <a:rPr lang="ko-KR" altLang="en-US" sz="1600" kern="0" dirty="0" smtClean="0">
                <a:latin typeface="+mn-ea"/>
              </a:rPr>
              <a:t>선택 후 그림처럼 </a:t>
            </a:r>
            <a:r>
              <a:rPr lang="en-US" altLang="ko-KR" sz="1600" kern="0" dirty="0" smtClean="0">
                <a:latin typeface="+mn-ea"/>
              </a:rPr>
              <a:t>Edge 3</a:t>
            </a:r>
            <a:r>
              <a:rPr lang="ko-KR" altLang="en-US" sz="1600" kern="0" dirty="0" smtClean="0">
                <a:latin typeface="+mn-ea"/>
              </a:rPr>
              <a:t>개를 선택한 후 </a:t>
            </a:r>
            <a:r>
              <a:rPr lang="en-US" altLang="ko-KR" sz="1600" kern="0" dirty="0" smtClean="0">
                <a:latin typeface="+mn-ea"/>
              </a:rPr>
              <a:t>ZX </a:t>
            </a:r>
            <a:r>
              <a:rPr lang="ko-KR" altLang="en-US" sz="1600" kern="0" dirty="0" smtClean="0">
                <a:latin typeface="+mn-ea"/>
              </a:rPr>
              <a:t>평면을 따라 </a:t>
            </a:r>
            <a:r>
              <a:rPr lang="en-US" altLang="ko-KR" sz="1600" kern="0" dirty="0" smtClean="0">
                <a:latin typeface="+mn-ea"/>
              </a:rPr>
              <a:t>SHIFT + </a:t>
            </a:r>
            <a:r>
              <a:rPr lang="ko-KR" altLang="en-US" sz="1600" kern="0" dirty="0" smtClean="0">
                <a:latin typeface="+mn-ea"/>
              </a:rPr>
              <a:t>이동 복제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 선택 후 </a:t>
            </a:r>
            <a:r>
              <a:rPr lang="en-US" altLang="ko-KR" sz="1600" kern="0" dirty="0" smtClean="0">
                <a:latin typeface="+mn-ea"/>
              </a:rPr>
              <a:t>Target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Weld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순서대로 연결할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40" y="2316814"/>
            <a:ext cx="2603845" cy="23589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67" y="2452162"/>
            <a:ext cx="2326703" cy="208823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 bwMode="auto">
          <a:xfrm>
            <a:off x="4248351" y="3208246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555" y="4993159"/>
            <a:ext cx="2628679" cy="1834662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 bwMode="auto">
          <a:xfrm>
            <a:off x="2124680" y="5547664"/>
            <a:ext cx="419170" cy="3628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069118" y="4828937"/>
            <a:ext cx="2982069" cy="1996470"/>
            <a:chOff x="4645955" y="4764298"/>
            <a:chExt cx="2982069" cy="199647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5955" y="4764298"/>
              <a:ext cx="2982069" cy="1996470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 bwMode="auto">
            <a:xfrm>
              <a:off x="6161233" y="5934934"/>
              <a:ext cx="419170" cy="362826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888" y="5142761"/>
            <a:ext cx="1552575" cy="1038225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 bwMode="auto">
          <a:xfrm>
            <a:off x="4343164" y="6180986"/>
            <a:ext cx="1388023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6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코 부분 </a:t>
            </a:r>
            <a:r>
              <a:rPr lang="en-US" altLang="ko-KR" sz="1600" kern="0" dirty="0" smtClean="0">
                <a:latin typeface="+mn-ea"/>
              </a:rPr>
              <a:t>Edge</a:t>
            </a:r>
            <a:r>
              <a:rPr lang="ko-KR" altLang="en-US" sz="1600" kern="0" dirty="0" smtClean="0">
                <a:latin typeface="+mn-ea"/>
              </a:rPr>
              <a:t>를 역시 </a:t>
            </a:r>
            <a:r>
              <a:rPr lang="en-US" altLang="ko-KR" sz="1600" kern="0" dirty="0" smtClean="0">
                <a:latin typeface="+mn-ea"/>
              </a:rPr>
              <a:t>SHIFT+</a:t>
            </a:r>
            <a:r>
              <a:rPr lang="ko-KR" altLang="en-US" sz="1600" kern="0" dirty="0" smtClean="0">
                <a:latin typeface="+mn-ea"/>
              </a:rPr>
              <a:t>이동 복제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 선택 후 </a:t>
            </a:r>
            <a:r>
              <a:rPr lang="en-US" altLang="ko-KR" sz="1600" kern="0" dirty="0" smtClean="0">
                <a:latin typeface="+mn-ea"/>
              </a:rPr>
              <a:t>Target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Weld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순서대로 연결할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나머지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도 </a:t>
            </a:r>
            <a:r>
              <a:rPr lang="en-US" altLang="ko-KR" sz="1600" kern="0" dirty="0" smtClean="0">
                <a:latin typeface="+mn-ea"/>
              </a:rPr>
              <a:t>Target Weld</a:t>
            </a:r>
            <a:r>
              <a:rPr lang="ko-KR" altLang="en-US" sz="1600" kern="0" dirty="0" smtClean="0">
                <a:latin typeface="+mn-ea"/>
              </a:rPr>
              <a:t>로 연결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삼각형으로</a:t>
            </a:r>
            <a:r>
              <a:rPr lang="en-US" altLang="ko-KR" sz="1600" kern="0" dirty="0" smtClean="0">
                <a:latin typeface="+mn-ea"/>
              </a:rPr>
              <a:t>…) (C)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2073932" y="3339143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324" y="2094100"/>
            <a:ext cx="1552575" cy="1038225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 bwMode="auto">
          <a:xfrm>
            <a:off x="4457281" y="3298421"/>
            <a:ext cx="1388023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" y="2763079"/>
            <a:ext cx="2071192" cy="1728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53" y="2750767"/>
            <a:ext cx="1862021" cy="1738344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 bwMode="auto">
          <a:xfrm>
            <a:off x="3185154" y="3903212"/>
            <a:ext cx="419170" cy="3628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68" y="2763079"/>
            <a:ext cx="2898180" cy="1242077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 bwMode="auto">
          <a:xfrm>
            <a:off x="6331765" y="3535659"/>
            <a:ext cx="419170" cy="3628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780" y="4647065"/>
            <a:ext cx="2895567" cy="1530990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 bwMode="auto">
          <a:xfrm>
            <a:off x="6251083" y="5696153"/>
            <a:ext cx="419170" cy="3628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 rot="5400000">
            <a:off x="6998328" y="4051199"/>
            <a:ext cx="848048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8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Edge </a:t>
            </a:r>
            <a:r>
              <a:rPr lang="ko-KR" altLang="en-US" sz="1600" kern="0" dirty="0">
                <a:latin typeface="+mn-ea"/>
              </a:rPr>
              <a:t>선택 후 표시한</a:t>
            </a:r>
            <a:r>
              <a:rPr lang="en-US" altLang="ko-KR" sz="1600" kern="0" dirty="0" smtClean="0">
                <a:latin typeface="+mn-ea"/>
              </a:rPr>
              <a:t> Edge</a:t>
            </a:r>
            <a:r>
              <a:rPr lang="ko-KR" altLang="en-US" sz="1600" kern="0" dirty="0" smtClean="0">
                <a:latin typeface="+mn-ea"/>
              </a:rPr>
              <a:t>를  </a:t>
            </a:r>
            <a:r>
              <a:rPr lang="en-US" altLang="ko-KR" sz="1600" kern="0" dirty="0" smtClean="0">
                <a:latin typeface="+mn-ea"/>
              </a:rPr>
              <a:t>4</a:t>
            </a:r>
            <a:r>
              <a:rPr lang="ko-KR" altLang="en-US" sz="1600" kern="0" dirty="0" smtClean="0">
                <a:latin typeface="+mn-ea"/>
              </a:rPr>
              <a:t>칸 </a:t>
            </a:r>
            <a:r>
              <a:rPr lang="en-US" altLang="ko-KR" sz="1600" kern="0" dirty="0" smtClean="0">
                <a:latin typeface="+mn-ea"/>
              </a:rPr>
              <a:t>SHIFT+</a:t>
            </a:r>
            <a:r>
              <a:rPr lang="ko-KR" altLang="en-US" sz="1600" kern="0" dirty="0" smtClean="0">
                <a:latin typeface="+mn-ea"/>
              </a:rPr>
              <a:t>이동 복제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이 때 </a:t>
            </a:r>
            <a:r>
              <a:rPr lang="en-US" altLang="ko-KR" sz="1600" kern="0" dirty="0" smtClean="0">
                <a:latin typeface="+mn-ea"/>
              </a:rPr>
              <a:t>Snap</a:t>
            </a:r>
            <a:r>
              <a:rPr lang="ko-KR" altLang="en-US" sz="1600" kern="0" dirty="0" smtClean="0">
                <a:latin typeface="+mn-ea"/>
              </a:rPr>
              <a:t>은 해제</a:t>
            </a:r>
            <a:r>
              <a:rPr lang="en-US" altLang="ko-KR" sz="1600" kern="0" dirty="0" smtClean="0">
                <a:latin typeface="+mn-ea"/>
              </a:rPr>
              <a:t>!) 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목표 결과를 참고해서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위치 대략적으로 정리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4" y="2376216"/>
            <a:ext cx="2895567" cy="153099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 bwMode="auto">
          <a:xfrm>
            <a:off x="2869411" y="2920213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 bwMode="auto">
          <a:xfrm>
            <a:off x="4518112" y="5088518"/>
            <a:ext cx="1388023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815" y="2169601"/>
            <a:ext cx="2825874" cy="20626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 rot="19296587">
            <a:off x="777745" y="3582426"/>
            <a:ext cx="774330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085" y="4316991"/>
            <a:ext cx="2947311" cy="25631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08" y="4042423"/>
            <a:ext cx="1352550" cy="1428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135" y="4186364"/>
            <a:ext cx="2204992" cy="25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8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err="1" smtClean="0"/>
              <a:t>Nala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1535" y="2924944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교과서 </a:t>
            </a:r>
            <a:r>
              <a:rPr lang="en-US" altLang="ko-KR" sz="2000" kern="0" dirty="0" smtClean="0">
                <a:latin typeface="+mn-ea"/>
              </a:rPr>
              <a:t>p.</a:t>
            </a:r>
            <a:r>
              <a:rPr lang="ko-KR" altLang="en-US" sz="2000" kern="0" dirty="0" smtClean="0">
                <a:latin typeface="+mn-ea"/>
              </a:rPr>
              <a:t> </a:t>
            </a:r>
            <a:r>
              <a:rPr lang="en-US" altLang="ko-KR" sz="2000" kern="0" dirty="0" smtClean="0">
                <a:latin typeface="+mn-ea"/>
              </a:rPr>
              <a:t>590~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48680"/>
            <a:ext cx="5981700" cy="5829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283447"/>
            <a:ext cx="16192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Edge </a:t>
            </a:r>
            <a:r>
              <a:rPr lang="ko-KR" altLang="en-US" sz="1600" kern="0" dirty="0">
                <a:latin typeface="+mn-ea"/>
              </a:rPr>
              <a:t>선택 후 </a:t>
            </a:r>
            <a:r>
              <a:rPr lang="ko-KR" altLang="en-US" sz="1600" kern="0" dirty="0" smtClean="0">
                <a:latin typeface="+mn-ea"/>
              </a:rPr>
              <a:t>표시한 양쪽</a:t>
            </a:r>
            <a:r>
              <a:rPr lang="en-US" altLang="ko-KR" sz="1600" kern="0" dirty="0" smtClean="0">
                <a:latin typeface="+mn-ea"/>
              </a:rPr>
              <a:t> Edge</a:t>
            </a:r>
            <a:r>
              <a:rPr lang="ko-KR" altLang="en-US" sz="1600" kern="0" dirty="0" smtClean="0">
                <a:latin typeface="+mn-ea"/>
              </a:rPr>
              <a:t>를  모두 선택</a:t>
            </a:r>
            <a:r>
              <a:rPr lang="en-US" altLang="ko-KR" sz="1600" kern="0" dirty="0">
                <a:latin typeface="+mn-ea"/>
              </a:rPr>
              <a:t> (CTRL+</a:t>
            </a:r>
            <a:r>
              <a:rPr lang="ko-KR" altLang="en-US" sz="1600" kern="0" dirty="0">
                <a:latin typeface="+mn-ea"/>
              </a:rPr>
              <a:t>클릭</a:t>
            </a:r>
            <a:r>
              <a:rPr lang="en-US" altLang="ko-KR" sz="1600" kern="0" dirty="0">
                <a:latin typeface="+mn-ea"/>
              </a:rPr>
              <a:t>) </a:t>
            </a:r>
            <a:r>
              <a:rPr lang="ko-KR" altLang="en-US" sz="1600" kern="0" dirty="0" smtClean="0">
                <a:latin typeface="+mn-ea"/>
              </a:rPr>
              <a:t>한 후에 </a:t>
            </a:r>
            <a:r>
              <a:rPr lang="en-US" altLang="ko-KR" sz="1600" kern="0" dirty="0" smtClean="0">
                <a:latin typeface="+mn-ea"/>
              </a:rPr>
              <a:t>Bridge </a:t>
            </a:r>
            <a:r>
              <a:rPr lang="ko-KR" altLang="en-US" sz="1600" kern="0" dirty="0" smtClean="0">
                <a:latin typeface="+mn-ea"/>
              </a:rPr>
              <a:t>단추 클릭해서 연결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ko-KR" altLang="en-US" sz="1600" kern="0" dirty="0" smtClean="0">
                <a:latin typeface="+mn-ea"/>
              </a:rPr>
              <a:t>그림을 참고해서 면 정리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152" y="2911754"/>
            <a:ext cx="5501558" cy="2408935"/>
            <a:chOff x="474011" y="2026757"/>
            <a:chExt cx="5501558" cy="2408935"/>
          </a:xfrm>
        </p:grpSpPr>
        <p:sp>
          <p:nvSpPr>
            <p:cNvPr id="19" name="오른쪽 화살표 18"/>
            <p:cNvSpPr/>
            <p:nvPr/>
          </p:nvSpPr>
          <p:spPr bwMode="auto">
            <a:xfrm>
              <a:off x="2704600" y="3404145"/>
              <a:ext cx="1300634" cy="576064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accent3">
                      <a:lumMod val="95000"/>
                    </a:schemeClr>
                  </a:solidFill>
                  <a:effectLst/>
                  <a:latin typeface="+mj-lt"/>
                  <a:ea typeface="굴림" pitchFamily="50" charset="-127"/>
                </a:rPr>
                <a:t>(A)</a:t>
              </a:r>
              <a:endPara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011" y="2552573"/>
              <a:ext cx="2094256" cy="188311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1581" y="2026757"/>
              <a:ext cx="1130339" cy="108923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5234" y="2556859"/>
              <a:ext cx="1970335" cy="1878833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 bwMode="auto">
            <a:xfrm>
              <a:off x="2721582" y="2820857"/>
              <a:ext cx="427070" cy="15519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710" y="2163226"/>
            <a:ext cx="3598416" cy="36788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7065447" y="1874644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5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Edge </a:t>
            </a:r>
            <a:r>
              <a:rPr lang="ko-KR" altLang="en-US" sz="1600" kern="0" dirty="0">
                <a:latin typeface="+mn-ea"/>
              </a:rPr>
              <a:t>선택 후 </a:t>
            </a:r>
            <a:r>
              <a:rPr lang="ko-KR" altLang="en-US" sz="1600" kern="0" dirty="0" smtClean="0">
                <a:latin typeface="+mn-ea"/>
              </a:rPr>
              <a:t>표시한 양쪽</a:t>
            </a:r>
            <a:r>
              <a:rPr lang="en-US" altLang="ko-KR" sz="1600" kern="0" dirty="0" smtClean="0">
                <a:latin typeface="+mn-ea"/>
              </a:rPr>
              <a:t> Edge</a:t>
            </a:r>
            <a:r>
              <a:rPr lang="ko-KR" altLang="en-US" sz="1600" kern="0" dirty="0" smtClean="0">
                <a:latin typeface="+mn-ea"/>
              </a:rPr>
              <a:t>를  모두 선택</a:t>
            </a:r>
            <a:r>
              <a:rPr lang="en-US" altLang="ko-KR" sz="1600" kern="0" dirty="0" smtClean="0">
                <a:latin typeface="+mn-ea"/>
              </a:rPr>
              <a:t>(CTRL+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한 후에 </a:t>
            </a:r>
            <a:r>
              <a:rPr lang="en-US" altLang="ko-KR" sz="1600" kern="0" dirty="0" smtClean="0">
                <a:latin typeface="+mn-ea"/>
              </a:rPr>
              <a:t>Bridge </a:t>
            </a:r>
            <a:r>
              <a:rPr lang="ko-KR" altLang="en-US" sz="1600" kern="0" dirty="0" smtClean="0">
                <a:latin typeface="+mn-ea"/>
              </a:rPr>
              <a:t>설정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단추 클릭</a:t>
            </a:r>
            <a:r>
              <a:rPr lang="en-US" altLang="ko-KR" sz="1600" kern="0" dirty="0" smtClean="0">
                <a:latin typeface="+mn-ea"/>
              </a:rPr>
              <a:t>, Segment</a:t>
            </a:r>
            <a:r>
              <a:rPr lang="ko-KR" altLang="en-US" sz="1600" kern="0" dirty="0" smtClean="0">
                <a:latin typeface="+mn-ea"/>
              </a:rPr>
              <a:t>에 </a:t>
            </a:r>
            <a:r>
              <a:rPr lang="en-US" altLang="ko-KR" sz="1600" kern="0" dirty="0" smtClean="0">
                <a:latin typeface="+mn-ea"/>
              </a:rPr>
              <a:t>2 </a:t>
            </a:r>
            <a:r>
              <a:rPr lang="ko-KR" altLang="en-US" sz="1600" kern="0" dirty="0" smtClean="0">
                <a:latin typeface="+mn-ea"/>
              </a:rPr>
              <a:t>입력해서 연결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vertex</a:t>
            </a:r>
            <a:r>
              <a:rPr lang="ko-KR" altLang="en-US" sz="1600" kern="0" dirty="0" smtClean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연결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" y="2530132"/>
            <a:ext cx="3607980" cy="244827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548392" y="2870714"/>
            <a:ext cx="1100383" cy="950020"/>
            <a:chOff x="4238379" y="2767013"/>
            <a:chExt cx="1100383" cy="9500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8379" y="2767013"/>
              <a:ext cx="1100383" cy="95002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 bwMode="auto">
            <a:xfrm>
              <a:off x="4639405" y="3544489"/>
              <a:ext cx="148619" cy="17254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603" y="4366768"/>
            <a:ext cx="2873100" cy="2121963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517936" y="4801221"/>
            <a:ext cx="2130839" cy="1393949"/>
            <a:chOff x="4107475" y="4406151"/>
            <a:chExt cx="2130839" cy="1393949"/>
          </a:xfrm>
        </p:grpSpPr>
        <p:grpSp>
          <p:nvGrpSpPr>
            <p:cNvPr id="10" name="그룹 9"/>
            <p:cNvGrpSpPr/>
            <p:nvPr/>
          </p:nvGrpSpPr>
          <p:grpSpPr>
            <a:xfrm>
              <a:off x="4107475" y="4406151"/>
              <a:ext cx="2130839" cy="1393949"/>
              <a:chOff x="4069213" y="3953854"/>
              <a:chExt cx="2130839" cy="1393949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9213" y="3953854"/>
                <a:ext cx="2130839" cy="1393949"/>
              </a:xfrm>
              <a:prstGeom prst="rect">
                <a:avLst/>
              </a:prstGeom>
            </p:spPr>
          </p:pic>
          <p:sp>
            <p:nvSpPr>
              <p:cNvPr id="18" name="직사각형 17"/>
              <p:cNvSpPr/>
              <p:nvPr/>
            </p:nvSpPr>
            <p:spPr bwMode="auto">
              <a:xfrm>
                <a:off x="4986013" y="4439836"/>
                <a:ext cx="148619" cy="172543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sp>
          <p:nvSpPr>
            <p:cNvPr id="21" name="직사각형 20"/>
            <p:cNvSpPr/>
            <p:nvPr/>
          </p:nvSpPr>
          <p:spPr bwMode="auto">
            <a:xfrm>
              <a:off x="4862911" y="5403121"/>
              <a:ext cx="148619" cy="17254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23" name="오른쪽 화살표 22"/>
          <p:cNvSpPr/>
          <p:nvPr/>
        </p:nvSpPr>
        <p:spPr bwMode="auto">
          <a:xfrm>
            <a:off x="3701599" y="3057692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 bwMode="auto">
          <a:xfrm>
            <a:off x="5552199" y="5280338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 bwMode="auto">
          <a:xfrm rot="5400000">
            <a:off x="4644052" y="4078736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023" y="1586620"/>
            <a:ext cx="3036822" cy="1887023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 bwMode="auto">
          <a:xfrm rot="16200000">
            <a:off x="7337478" y="3605375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6943377" y="5246336"/>
            <a:ext cx="419170" cy="3628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Edge </a:t>
            </a:r>
            <a:r>
              <a:rPr lang="ko-KR" altLang="en-US" sz="1600" kern="0" dirty="0">
                <a:latin typeface="+mn-ea"/>
              </a:rPr>
              <a:t>선택 후 표시한</a:t>
            </a:r>
            <a:r>
              <a:rPr lang="en-US" altLang="ko-KR" sz="1600" kern="0" dirty="0">
                <a:latin typeface="+mn-ea"/>
              </a:rPr>
              <a:t> Edge</a:t>
            </a:r>
            <a:r>
              <a:rPr lang="ko-KR" altLang="en-US" sz="1600" kern="0" dirty="0">
                <a:latin typeface="+mn-ea"/>
              </a:rPr>
              <a:t>를  </a:t>
            </a:r>
            <a:r>
              <a:rPr lang="en-US" altLang="ko-KR" sz="1600" kern="0" dirty="0" smtClean="0">
                <a:latin typeface="+mn-ea"/>
              </a:rPr>
              <a:t>SHIFT</a:t>
            </a:r>
            <a:r>
              <a:rPr lang="en-US" altLang="ko-KR" sz="1600" kern="0" dirty="0">
                <a:latin typeface="+mn-ea"/>
              </a:rPr>
              <a:t>+</a:t>
            </a:r>
            <a:r>
              <a:rPr lang="ko-KR" altLang="en-US" sz="1600" kern="0" dirty="0">
                <a:latin typeface="+mn-ea"/>
              </a:rPr>
              <a:t>이동 복제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이 때 </a:t>
            </a:r>
            <a:r>
              <a:rPr lang="en-US" altLang="ko-KR" sz="1600" kern="0" dirty="0">
                <a:latin typeface="+mn-ea"/>
              </a:rPr>
              <a:t>Snap</a:t>
            </a:r>
            <a:r>
              <a:rPr lang="ko-KR" altLang="en-US" sz="1600" kern="0" dirty="0">
                <a:latin typeface="+mn-ea"/>
              </a:rPr>
              <a:t>은 해제</a:t>
            </a:r>
            <a:r>
              <a:rPr lang="en-US" altLang="ko-KR" sz="1600" kern="0" dirty="0">
                <a:latin typeface="+mn-ea"/>
              </a:rPr>
              <a:t>!) 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vertex</a:t>
            </a:r>
            <a:r>
              <a:rPr lang="ko-KR" altLang="en-US" sz="1600" kern="0" dirty="0" smtClean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연결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b="1" kern="0" dirty="0" smtClean="0">
                <a:latin typeface="+mn-ea"/>
              </a:rPr>
              <a:t>Target Weld</a:t>
            </a:r>
            <a:r>
              <a:rPr lang="ko-KR" altLang="en-US" sz="1200" b="1" kern="0" dirty="0" smtClean="0">
                <a:latin typeface="+mn-ea"/>
              </a:rPr>
              <a:t>에서는 </a:t>
            </a:r>
            <a:r>
              <a:rPr lang="en-US" altLang="ko-KR" sz="1200" b="1" kern="0" dirty="0" smtClean="0">
                <a:latin typeface="+mn-ea"/>
              </a:rPr>
              <a:t>Vertex </a:t>
            </a:r>
            <a:r>
              <a:rPr lang="ko-KR" altLang="en-US" sz="1200" b="1" kern="0" dirty="0" smtClean="0">
                <a:latin typeface="+mn-ea"/>
              </a:rPr>
              <a:t>순서가 중요</a:t>
            </a:r>
            <a:r>
              <a:rPr lang="en-US" altLang="ko-KR" sz="1200" b="1" kern="0" dirty="0" smtClean="0">
                <a:latin typeface="+mn-ea"/>
              </a:rPr>
              <a:t>!!  (</a:t>
            </a:r>
            <a:r>
              <a:rPr lang="ko-KR" altLang="en-US" sz="1200" b="1" kern="0" dirty="0" smtClean="0">
                <a:latin typeface="+mn-ea"/>
              </a:rPr>
              <a:t>두 번째 선택하는 위치로 </a:t>
            </a:r>
            <a:r>
              <a:rPr lang="ko-KR" altLang="en-US" sz="1200" b="1" kern="0" dirty="0" err="1" smtClean="0">
                <a:latin typeface="+mn-ea"/>
              </a:rPr>
              <a:t>첫번째</a:t>
            </a:r>
            <a:r>
              <a:rPr lang="ko-KR" altLang="en-US" sz="1200" b="1" kern="0" dirty="0" smtClean="0">
                <a:latin typeface="+mn-ea"/>
              </a:rPr>
              <a:t> </a:t>
            </a:r>
            <a:r>
              <a:rPr lang="en-US" altLang="ko-KR" sz="1200" b="1" kern="0" dirty="0" smtClean="0">
                <a:latin typeface="+mn-ea"/>
              </a:rPr>
              <a:t>vertex </a:t>
            </a:r>
            <a:r>
              <a:rPr lang="ko-KR" altLang="en-US" sz="1200" b="1" kern="0" dirty="0" smtClean="0">
                <a:latin typeface="+mn-ea"/>
              </a:rPr>
              <a:t>위치가 이동</a:t>
            </a:r>
            <a:r>
              <a:rPr lang="en-US" altLang="ko-KR" sz="1200" b="1" kern="0" dirty="0" smtClean="0">
                <a:latin typeface="+mn-ea"/>
              </a:rPr>
              <a:t>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Target </a:t>
            </a:r>
            <a:r>
              <a:rPr lang="en-US" altLang="ko-KR" sz="1600" kern="0" dirty="0" smtClean="0">
                <a:latin typeface="+mn-ea"/>
              </a:rPr>
              <a:t>Weld</a:t>
            </a:r>
            <a:r>
              <a:rPr lang="ko-KR" altLang="en-US" sz="1600" kern="0" dirty="0" smtClean="0">
                <a:latin typeface="+mn-ea"/>
              </a:rPr>
              <a:t>로</a:t>
            </a:r>
            <a:r>
              <a:rPr lang="en-US" altLang="ko-KR" sz="1600" kern="0" dirty="0" smtClean="0">
                <a:latin typeface="+mn-ea"/>
              </a:rPr>
              <a:t> Vertex A</a:t>
            </a:r>
            <a:r>
              <a:rPr lang="ko-KR" altLang="en-US" sz="1600" kern="0" dirty="0" smtClean="0">
                <a:latin typeface="+mn-ea"/>
              </a:rPr>
              <a:t>를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B</a:t>
            </a:r>
            <a:r>
              <a:rPr lang="ko-KR" altLang="en-US" sz="1600" kern="0" dirty="0" smtClean="0">
                <a:latin typeface="+mn-ea"/>
              </a:rPr>
              <a:t>에 붙임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2477549"/>
            <a:ext cx="2325598" cy="179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462" y="2482382"/>
            <a:ext cx="1933575" cy="1790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900" y="2476840"/>
            <a:ext cx="2025093" cy="1888263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 bwMode="auto">
          <a:xfrm>
            <a:off x="5273288" y="3087283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2789792" y="3087283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561440" y="4365327"/>
            <a:ext cx="2852809" cy="2464398"/>
            <a:chOff x="395536" y="4365103"/>
            <a:chExt cx="2852809" cy="246439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536" y="4365103"/>
              <a:ext cx="2852809" cy="246439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15571" y="6051864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</a:rPr>
                <a:t>B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21940" y="6040776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</a:rPr>
                <a:t>A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37649" y="4359293"/>
            <a:ext cx="2634118" cy="2476465"/>
            <a:chOff x="3771745" y="4359069"/>
            <a:chExt cx="2634118" cy="247646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1745" y="4359069"/>
              <a:ext cx="2634118" cy="2476465"/>
            </a:xfrm>
            <a:prstGeom prst="rect">
              <a:avLst/>
            </a:prstGeom>
          </p:spPr>
        </p:pic>
        <p:sp>
          <p:nvSpPr>
            <p:cNvPr id="28" name="타원 27"/>
            <p:cNvSpPr/>
            <p:nvPr/>
          </p:nvSpPr>
          <p:spPr bwMode="auto">
            <a:xfrm>
              <a:off x="5129584" y="5859363"/>
              <a:ext cx="419170" cy="362826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31" name="오른쪽 화살표 30"/>
          <p:cNvSpPr/>
          <p:nvPr/>
        </p:nvSpPr>
        <p:spPr bwMode="auto">
          <a:xfrm>
            <a:off x="4399507" y="5309493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이렇게</a:t>
            </a:r>
            <a:r>
              <a:rPr lang="en-US" altLang="ko-KR" sz="1600" kern="0" dirty="0" smtClean="0">
                <a:latin typeface="+mn-ea"/>
              </a:rPr>
              <a:t> Edge</a:t>
            </a:r>
            <a:r>
              <a:rPr lang="ko-KR" altLang="en-US" sz="1600" kern="0" dirty="0" smtClean="0">
                <a:latin typeface="+mn-ea"/>
              </a:rPr>
              <a:t>를 이동 복제해서 붙여 나가면 표면이 울퉁불퉁하게 되어 삼각형 가장 자리가 보임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따라서 수시로 </a:t>
            </a:r>
            <a:r>
              <a:rPr lang="en-US" altLang="ko-KR" sz="1600" kern="0" dirty="0" smtClean="0">
                <a:latin typeface="+mn-ea"/>
              </a:rPr>
              <a:t>Selection &gt; Polygon </a:t>
            </a:r>
            <a:r>
              <a:rPr lang="ko-KR" altLang="en-US" sz="1600" kern="0" dirty="0" smtClean="0">
                <a:latin typeface="+mn-ea"/>
              </a:rPr>
              <a:t>또는 </a:t>
            </a:r>
            <a:r>
              <a:rPr lang="en-US" altLang="ko-KR" sz="1600" kern="0" dirty="0" smtClean="0">
                <a:latin typeface="+mn-ea"/>
              </a:rPr>
              <a:t>Element</a:t>
            </a:r>
            <a:r>
              <a:rPr lang="ko-KR" altLang="en-US" sz="1600" kern="0" dirty="0" smtClean="0">
                <a:latin typeface="+mn-ea"/>
              </a:rPr>
              <a:t>를 선택한 후에 제작한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객체 </a:t>
            </a:r>
            <a:r>
              <a:rPr lang="en-US" altLang="ko-KR" sz="1600" kern="0" dirty="0" smtClean="0">
                <a:latin typeface="+mn-ea"/>
              </a:rPr>
              <a:t>face</a:t>
            </a:r>
            <a:r>
              <a:rPr lang="ko-KR" altLang="en-US" sz="1600" kern="0" dirty="0" smtClean="0">
                <a:latin typeface="+mn-ea"/>
              </a:rPr>
              <a:t>들을 모두 선택하고 </a:t>
            </a:r>
            <a:r>
              <a:rPr lang="en-US" altLang="ko-KR" sz="1600" kern="0" dirty="0" smtClean="0">
                <a:latin typeface="+mn-ea"/>
              </a:rPr>
              <a:t>Auto Smooth </a:t>
            </a:r>
            <a:r>
              <a:rPr lang="ko-KR" altLang="en-US" sz="1600" kern="0" dirty="0" smtClean="0">
                <a:latin typeface="+mn-ea"/>
              </a:rPr>
              <a:t>단추 클릭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" y="2636912"/>
            <a:ext cx="3600270" cy="34732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451849"/>
            <a:ext cx="2269165" cy="280266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863562" y="2058962"/>
            <a:ext cx="1376866" cy="1368152"/>
            <a:chOff x="6372200" y="2060849"/>
            <a:chExt cx="1376866" cy="136815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2200" y="2060849"/>
              <a:ext cx="1376866" cy="1368152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 bwMode="auto">
            <a:xfrm>
              <a:off x="6455489" y="3226849"/>
              <a:ext cx="599735" cy="15284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637" y="3576479"/>
            <a:ext cx="2522495" cy="2678038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 bwMode="auto">
          <a:xfrm>
            <a:off x="5986182" y="4737623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865673" y="2492621"/>
            <a:ext cx="1898137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Before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7024330" y="3357582"/>
            <a:ext cx="1898137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After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965425" y="3243315"/>
            <a:ext cx="1898137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모두</a:t>
            </a: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 </a:t>
            </a:r>
            <a:r>
              <a:rPr lang="ko-KR" altLang="en-US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선택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1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Edge </a:t>
            </a:r>
            <a:r>
              <a:rPr lang="ko-KR" altLang="en-US" sz="1600" kern="0" dirty="0">
                <a:latin typeface="+mn-ea"/>
              </a:rPr>
              <a:t>선택 후 표시한</a:t>
            </a:r>
            <a:r>
              <a:rPr lang="en-US" altLang="ko-KR" sz="1600" kern="0" dirty="0">
                <a:latin typeface="+mn-ea"/>
              </a:rPr>
              <a:t> Edge</a:t>
            </a:r>
            <a:r>
              <a:rPr lang="ko-KR" altLang="en-US" sz="1600" kern="0" dirty="0">
                <a:latin typeface="+mn-ea"/>
              </a:rPr>
              <a:t>를  </a:t>
            </a:r>
            <a:r>
              <a:rPr lang="en-US" altLang="ko-KR" sz="1600" kern="0" dirty="0">
                <a:latin typeface="+mn-ea"/>
              </a:rPr>
              <a:t>SHIFT+</a:t>
            </a:r>
            <a:r>
              <a:rPr lang="ko-KR" altLang="en-US" sz="1600" kern="0" dirty="0">
                <a:latin typeface="+mn-ea"/>
              </a:rPr>
              <a:t>이동 </a:t>
            </a:r>
            <a:r>
              <a:rPr lang="ko-KR" altLang="en-US" sz="1600" kern="0" dirty="0" smtClean="0">
                <a:latin typeface="+mn-ea"/>
              </a:rPr>
              <a:t>복제 계속 작업 </a:t>
            </a:r>
            <a:r>
              <a:rPr lang="en-US" altLang="ko-KR" sz="1600" kern="0" dirty="0" smtClean="0">
                <a:latin typeface="+mn-ea"/>
              </a:rPr>
              <a:t>(A, C)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연결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en-US" altLang="ko-KR" sz="1600" kern="0" dirty="0" smtClean="0">
                <a:latin typeface="+mn-ea"/>
              </a:rPr>
              <a:t>B, D)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" y="2092759"/>
            <a:ext cx="2612844" cy="2124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019" y="2067479"/>
            <a:ext cx="2652611" cy="2124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34" y="2072670"/>
            <a:ext cx="2676965" cy="213907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 bwMode="auto">
          <a:xfrm>
            <a:off x="2567092" y="2754584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 bwMode="auto">
          <a:xfrm>
            <a:off x="5741475" y="2754584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80" y="4465323"/>
            <a:ext cx="2419151" cy="2069093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 bwMode="auto">
          <a:xfrm>
            <a:off x="120359" y="5211837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9049" y="4520182"/>
            <a:ext cx="2551795" cy="2014234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 bwMode="auto">
          <a:xfrm>
            <a:off x="3090715" y="5295797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(D)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빈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삼각형을 채우기 위해서 </a:t>
            </a:r>
            <a:r>
              <a:rPr lang="en-US" altLang="ko-KR" sz="1600" kern="0" dirty="0" smtClean="0">
                <a:latin typeface="+mn-ea"/>
              </a:rPr>
              <a:t>Selection </a:t>
            </a:r>
            <a:r>
              <a:rPr lang="en-US" altLang="ko-KR" sz="1600" kern="0" dirty="0">
                <a:latin typeface="+mn-ea"/>
              </a:rPr>
              <a:t>&gt; </a:t>
            </a:r>
            <a:r>
              <a:rPr lang="en-US" altLang="ko-KR" sz="1600" kern="0" dirty="0" smtClean="0">
                <a:latin typeface="+mn-ea"/>
              </a:rPr>
              <a:t>Polygon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ko-KR" altLang="en-US" sz="1600" kern="0" dirty="0">
                <a:latin typeface="+mn-ea"/>
              </a:rPr>
              <a:t>후 </a:t>
            </a:r>
            <a:r>
              <a:rPr lang="en-US" altLang="ko-KR" sz="1600" kern="0" dirty="0" smtClean="0">
                <a:latin typeface="+mn-ea"/>
              </a:rPr>
              <a:t>Create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&gt; vertex</a:t>
            </a:r>
            <a:r>
              <a:rPr lang="ko-KR" altLang="en-US" sz="1600" kern="0" dirty="0" smtClean="0">
                <a:latin typeface="+mn-ea"/>
              </a:rPr>
              <a:t>를 순서대로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클릭해서 삼각형 그림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85" y="2852936"/>
            <a:ext cx="2551795" cy="20142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188" y="2933937"/>
            <a:ext cx="2507442" cy="1852231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 bwMode="auto">
          <a:xfrm>
            <a:off x="3435990" y="3669439"/>
            <a:ext cx="2399514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816984" y="2300717"/>
            <a:ext cx="1524000" cy="1476375"/>
            <a:chOff x="2887651" y="2084693"/>
            <a:chExt cx="1524000" cy="14763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7651" y="2084693"/>
              <a:ext cx="1524000" cy="147637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 bwMode="auto">
            <a:xfrm>
              <a:off x="3024357" y="3242892"/>
              <a:ext cx="599735" cy="15284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9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Edge </a:t>
            </a:r>
            <a:r>
              <a:rPr lang="ko-KR" altLang="en-US" sz="1600" kern="0" dirty="0">
                <a:latin typeface="+mn-ea"/>
              </a:rPr>
              <a:t>선택 </a:t>
            </a:r>
            <a:r>
              <a:rPr lang="ko-KR" altLang="en-US" sz="1600" kern="0" dirty="0" smtClean="0">
                <a:latin typeface="+mn-ea"/>
              </a:rPr>
              <a:t>후 머리 위쪽에서 </a:t>
            </a:r>
            <a:r>
              <a:rPr lang="ko-KR" altLang="en-US" sz="1600" kern="0" dirty="0">
                <a:latin typeface="+mn-ea"/>
              </a:rPr>
              <a:t>표시한</a:t>
            </a:r>
            <a:r>
              <a:rPr lang="en-US" altLang="ko-KR" sz="1600" kern="0" dirty="0">
                <a:latin typeface="+mn-ea"/>
              </a:rPr>
              <a:t> Edge</a:t>
            </a:r>
            <a:r>
              <a:rPr lang="ko-KR" altLang="en-US" sz="1600" kern="0" dirty="0">
                <a:latin typeface="+mn-ea"/>
              </a:rPr>
              <a:t>를  </a:t>
            </a:r>
            <a:r>
              <a:rPr lang="en-US" altLang="ko-KR" sz="1600" kern="0" dirty="0">
                <a:latin typeface="+mn-ea"/>
              </a:rPr>
              <a:t>SHIFT+</a:t>
            </a:r>
            <a:r>
              <a:rPr lang="ko-KR" altLang="en-US" sz="1600" kern="0" dirty="0">
                <a:latin typeface="+mn-ea"/>
              </a:rPr>
              <a:t>이동 </a:t>
            </a:r>
            <a:r>
              <a:rPr lang="ko-KR" altLang="en-US" sz="1600" kern="0" dirty="0" smtClean="0">
                <a:latin typeface="+mn-ea"/>
              </a:rPr>
              <a:t>복제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en-US" altLang="ko-KR" sz="1600" kern="0" dirty="0" smtClean="0">
                <a:latin typeface="+mn-ea"/>
              </a:rPr>
              <a:t>A)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Cut </a:t>
            </a:r>
            <a:r>
              <a:rPr lang="ko-KR" altLang="en-US" sz="1600" kern="0" dirty="0" smtClean="0">
                <a:latin typeface="+mn-ea"/>
              </a:rPr>
              <a:t>클릭 후 그림처럼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추가 </a:t>
            </a:r>
            <a:r>
              <a:rPr lang="en-US" altLang="ko-KR" sz="1600" kern="0" dirty="0" smtClean="0">
                <a:latin typeface="+mn-ea"/>
              </a:rPr>
              <a:t>(B)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9506" y="1988840"/>
            <a:ext cx="7551635" cy="2140757"/>
            <a:chOff x="86778" y="2541382"/>
            <a:chExt cx="7551635" cy="21407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8" y="2541382"/>
              <a:ext cx="3291702" cy="214075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0914" y="2541382"/>
              <a:ext cx="3517499" cy="2140757"/>
            </a:xfrm>
            <a:prstGeom prst="rect">
              <a:avLst/>
            </a:prstGeom>
          </p:spPr>
        </p:pic>
        <p:sp>
          <p:nvSpPr>
            <p:cNvPr id="17" name="오른쪽 화살표 16"/>
            <p:cNvSpPr/>
            <p:nvPr/>
          </p:nvSpPr>
          <p:spPr bwMode="auto">
            <a:xfrm>
              <a:off x="3059832" y="3356992"/>
              <a:ext cx="1496050" cy="576064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accent3">
                      <a:lumMod val="95000"/>
                    </a:schemeClr>
                  </a:solidFill>
                  <a:effectLst/>
                  <a:latin typeface="+mj-lt"/>
                  <a:ea typeface="굴림" pitchFamily="50" charset="-127"/>
                </a:rPr>
                <a:t>(A)</a:t>
              </a:r>
              <a:endPara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626109" y="4016754"/>
            <a:ext cx="4375065" cy="2577455"/>
            <a:chOff x="2339705" y="4304786"/>
            <a:chExt cx="4375065" cy="25774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9705" y="4304786"/>
              <a:ext cx="4375065" cy="2577455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 bwMode="auto">
            <a:xfrm flipV="1">
              <a:off x="4168588" y="5271247"/>
              <a:ext cx="143436" cy="2689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직선 연결선 17"/>
            <p:cNvCxnSpPr/>
            <p:nvPr/>
          </p:nvCxnSpPr>
          <p:spPr bwMode="auto">
            <a:xfrm flipV="1">
              <a:off x="4320988" y="5136776"/>
              <a:ext cx="233083" cy="1434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연결선 18"/>
            <p:cNvCxnSpPr/>
            <p:nvPr/>
          </p:nvCxnSpPr>
          <p:spPr bwMode="auto">
            <a:xfrm flipV="1">
              <a:off x="4536141" y="5020235"/>
              <a:ext cx="510988" cy="1165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직선 연결선 19"/>
            <p:cNvCxnSpPr/>
            <p:nvPr/>
          </p:nvCxnSpPr>
          <p:spPr bwMode="auto">
            <a:xfrm flipH="1">
              <a:off x="5047129" y="4894729"/>
              <a:ext cx="1183342" cy="1255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오른쪽 화살표 26"/>
          <p:cNvSpPr/>
          <p:nvPr/>
        </p:nvSpPr>
        <p:spPr bwMode="auto">
          <a:xfrm>
            <a:off x="1157939" y="4992180"/>
            <a:ext cx="14960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23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Edge </a:t>
            </a:r>
            <a:r>
              <a:rPr lang="ko-KR" altLang="en-US" sz="1600" kern="0" dirty="0">
                <a:latin typeface="+mn-ea"/>
              </a:rPr>
              <a:t>선택 </a:t>
            </a:r>
            <a:r>
              <a:rPr lang="ko-KR" altLang="en-US" sz="1600" kern="0" dirty="0" smtClean="0">
                <a:latin typeface="+mn-ea"/>
              </a:rPr>
              <a:t>후 머리 위쪽에서 </a:t>
            </a:r>
            <a:r>
              <a:rPr lang="ko-KR" altLang="en-US" sz="1600" kern="0" dirty="0">
                <a:latin typeface="+mn-ea"/>
              </a:rPr>
              <a:t>표시한</a:t>
            </a:r>
            <a:r>
              <a:rPr lang="en-US" altLang="ko-KR" sz="1600" kern="0" dirty="0">
                <a:latin typeface="+mn-ea"/>
              </a:rPr>
              <a:t> Edge</a:t>
            </a:r>
            <a:r>
              <a:rPr lang="ko-KR" altLang="en-US" sz="1600" kern="0" dirty="0">
                <a:latin typeface="+mn-ea"/>
              </a:rPr>
              <a:t>를  </a:t>
            </a:r>
            <a:r>
              <a:rPr lang="en-US" altLang="ko-KR" sz="1600" kern="0" dirty="0">
                <a:latin typeface="+mn-ea"/>
              </a:rPr>
              <a:t>SHIFT+</a:t>
            </a:r>
            <a:r>
              <a:rPr lang="ko-KR" altLang="en-US" sz="1600" kern="0" dirty="0">
                <a:latin typeface="+mn-ea"/>
              </a:rPr>
              <a:t>이동 </a:t>
            </a:r>
            <a:r>
              <a:rPr lang="ko-KR" altLang="en-US" sz="1600" kern="0" dirty="0" smtClean="0">
                <a:latin typeface="+mn-ea"/>
              </a:rPr>
              <a:t>복제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en-US" altLang="ko-KR" sz="1600" kern="0" dirty="0" smtClean="0">
                <a:latin typeface="+mn-ea"/>
              </a:rPr>
              <a:t>A)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연결 </a:t>
            </a:r>
            <a:r>
              <a:rPr lang="en-US" altLang="ko-KR" sz="1600" kern="0" dirty="0" smtClean="0">
                <a:latin typeface="+mn-ea"/>
              </a:rPr>
              <a:t>(B, C)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992537"/>
            <a:ext cx="3651555" cy="13655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66" y="1992922"/>
            <a:ext cx="3844082" cy="1365188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 bwMode="auto">
          <a:xfrm>
            <a:off x="4275638" y="2387291"/>
            <a:ext cx="1064002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896" y="3745130"/>
            <a:ext cx="3332699" cy="876398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 bwMode="auto">
          <a:xfrm rot="5400000">
            <a:off x="6595417" y="3295544"/>
            <a:ext cx="69896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95" y="5001696"/>
            <a:ext cx="3332699" cy="954234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 bwMode="auto">
          <a:xfrm rot="5400000">
            <a:off x="6567764" y="4523580"/>
            <a:ext cx="69896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31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Cut </a:t>
            </a:r>
            <a:r>
              <a:rPr lang="ko-KR" altLang="en-US" sz="1600" kern="0" dirty="0">
                <a:latin typeface="+mn-ea"/>
              </a:rPr>
              <a:t>클릭 후 그림처럼 </a:t>
            </a:r>
            <a:r>
              <a:rPr lang="en-US" altLang="ko-KR" sz="1600" kern="0" dirty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추가</a:t>
            </a: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51720" y="2060848"/>
            <a:ext cx="5848350" cy="4257675"/>
            <a:chOff x="2051720" y="2060848"/>
            <a:chExt cx="5848350" cy="42576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2060848"/>
              <a:ext cx="5848350" cy="4257675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 bwMode="auto">
            <a:xfrm flipH="1">
              <a:off x="6158753" y="4572000"/>
              <a:ext cx="340660" cy="8964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직선 연결선 11"/>
            <p:cNvCxnSpPr/>
            <p:nvPr/>
          </p:nvCxnSpPr>
          <p:spPr bwMode="auto">
            <a:xfrm flipH="1">
              <a:off x="6499413" y="4491318"/>
              <a:ext cx="681316" cy="8068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1600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Edge </a:t>
            </a:r>
            <a:r>
              <a:rPr lang="ko-KR" altLang="en-US" sz="1600" kern="0" dirty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(CTRL+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후 </a:t>
            </a:r>
            <a:r>
              <a:rPr lang="en-US" altLang="ko-KR" sz="1600" kern="0" dirty="0" smtClean="0">
                <a:latin typeface="+mn-ea"/>
              </a:rPr>
              <a:t>SHIFT</a:t>
            </a:r>
            <a:r>
              <a:rPr lang="en-US" altLang="ko-KR" sz="1600" kern="0" dirty="0">
                <a:latin typeface="+mn-ea"/>
              </a:rPr>
              <a:t>+</a:t>
            </a:r>
            <a:r>
              <a:rPr lang="ko-KR" altLang="en-US" sz="1600" kern="0" dirty="0">
                <a:latin typeface="+mn-ea"/>
              </a:rPr>
              <a:t>이동 </a:t>
            </a:r>
            <a:r>
              <a:rPr lang="ko-KR" altLang="en-US" sz="1600" kern="0" dirty="0" smtClean="0">
                <a:latin typeface="+mn-ea"/>
              </a:rPr>
              <a:t>복제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en-US" altLang="ko-KR" sz="1600" kern="0" dirty="0" smtClean="0">
                <a:latin typeface="+mn-ea"/>
              </a:rPr>
              <a:t>A)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</a:t>
            </a:r>
            <a:r>
              <a:rPr lang="ko-KR" altLang="en-US" sz="1600" kern="0" dirty="0" smtClean="0">
                <a:latin typeface="+mn-ea"/>
              </a:rPr>
              <a:t>연결 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특히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빨간색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동그라미로 표시한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는 귀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부분에 해당하는 </a:t>
            </a:r>
            <a:r>
              <a:rPr lang="en-US" altLang="ko-KR" sz="1600" kern="0" dirty="0" smtClean="0">
                <a:latin typeface="+mn-ea"/>
              </a:rPr>
              <a:t>spline (</a:t>
            </a:r>
            <a:r>
              <a:rPr lang="ko-KR" altLang="en-US" sz="1600" kern="0" dirty="0" smtClean="0">
                <a:latin typeface="+mn-ea"/>
              </a:rPr>
              <a:t>노란색 동그라미</a:t>
            </a:r>
            <a:r>
              <a:rPr lang="en-US" altLang="ko-KR" sz="1600" kern="0" dirty="0" smtClean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에 </a:t>
            </a:r>
            <a:r>
              <a:rPr lang="en-US" altLang="ko-KR" sz="1600" kern="0" dirty="0" smtClean="0">
                <a:latin typeface="+mn-ea"/>
              </a:rPr>
              <a:t>snap </a:t>
            </a:r>
            <a:r>
              <a:rPr lang="ko-KR" altLang="en-US" sz="1600" kern="0" dirty="0" smtClean="0">
                <a:latin typeface="+mn-ea"/>
              </a:rPr>
              <a:t>이동으로 연결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en-US" altLang="ko-KR" sz="1600" kern="0" dirty="0">
                <a:latin typeface="+mn-ea"/>
              </a:rPr>
              <a:t>B)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8" y="2649198"/>
            <a:ext cx="2503422" cy="2112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7" y="2636913"/>
            <a:ext cx="1864129" cy="208823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 bwMode="auto">
          <a:xfrm>
            <a:off x="2627784" y="3373780"/>
            <a:ext cx="91865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52" y="4988599"/>
            <a:ext cx="3410124" cy="184250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 bwMode="auto">
          <a:xfrm>
            <a:off x="3540769" y="5014382"/>
            <a:ext cx="68199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59607" y="2132856"/>
            <a:ext cx="3700065" cy="4619932"/>
            <a:chOff x="5195715" y="2649198"/>
            <a:chExt cx="3700065" cy="4619932"/>
          </a:xfrm>
        </p:grpSpPr>
        <p:grpSp>
          <p:nvGrpSpPr>
            <p:cNvPr id="11" name="그룹 10"/>
            <p:cNvGrpSpPr/>
            <p:nvPr/>
          </p:nvGrpSpPr>
          <p:grpSpPr>
            <a:xfrm>
              <a:off x="5470622" y="2649198"/>
              <a:ext cx="3425158" cy="2558961"/>
              <a:chOff x="5470622" y="2649198"/>
              <a:chExt cx="3425158" cy="255896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0622" y="2649198"/>
                <a:ext cx="3425158" cy="2558961"/>
              </a:xfrm>
              <a:prstGeom prst="rect">
                <a:avLst/>
              </a:prstGeom>
            </p:spPr>
          </p:pic>
          <p:sp>
            <p:nvSpPr>
              <p:cNvPr id="7" name="타원 6"/>
              <p:cNvSpPr/>
              <p:nvPr/>
            </p:nvSpPr>
            <p:spPr bwMode="auto">
              <a:xfrm>
                <a:off x="7218076" y="3487271"/>
                <a:ext cx="150912" cy="149078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 bwMode="auto">
              <a:xfrm>
                <a:off x="7164287" y="3316941"/>
                <a:ext cx="150912" cy="149078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5715" y="5208159"/>
              <a:ext cx="3700065" cy="2060971"/>
            </a:xfrm>
            <a:prstGeom prst="rect">
              <a:avLst/>
            </a:prstGeom>
          </p:spPr>
        </p:pic>
        <p:sp>
          <p:nvSpPr>
            <p:cNvPr id="23" name="오른쪽 화살표 22"/>
            <p:cNvSpPr/>
            <p:nvPr/>
          </p:nvSpPr>
          <p:spPr bwMode="auto">
            <a:xfrm rot="5400000">
              <a:off x="7456097" y="4588958"/>
              <a:ext cx="918653" cy="614498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accent3">
                      <a:lumMod val="95000"/>
                    </a:schemeClr>
                  </a:solidFill>
                  <a:effectLst/>
                  <a:latin typeface="+mj-lt"/>
                  <a:ea typeface="굴림" pitchFamily="50" charset="-127"/>
                </a:rPr>
                <a:t>(B)</a:t>
              </a:r>
              <a:endPara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 bwMode="auto">
            <a:xfrm>
              <a:off x="7549769" y="6140824"/>
              <a:ext cx="312277" cy="35858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15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52802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500" kern="0" dirty="0">
                <a:latin typeface="+mn-ea"/>
              </a:rPr>
              <a:t>스케치 자료 열기</a:t>
            </a:r>
            <a:endParaRPr lang="en-US" altLang="ko-KR" sz="15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“</a:t>
            </a:r>
            <a:r>
              <a:rPr lang="en-US" altLang="ko-KR" sz="1200" kern="0" dirty="0" err="1">
                <a:latin typeface="+mn-ea"/>
              </a:rPr>
              <a:t>Nala</a:t>
            </a:r>
            <a:r>
              <a:rPr lang="en-US" altLang="ko-KR" sz="1200" kern="0" dirty="0">
                <a:latin typeface="+mn-ea"/>
              </a:rPr>
              <a:t>-Low Poly-</a:t>
            </a:r>
            <a:r>
              <a:rPr lang="en-US" altLang="ko-KR" sz="1200" kern="0" dirty="0" err="1">
                <a:latin typeface="+mn-ea"/>
              </a:rPr>
              <a:t>Start.max</a:t>
            </a:r>
            <a:r>
              <a:rPr lang="en-US" altLang="ko-KR" sz="1200" kern="0" dirty="0">
                <a:latin typeface="+mn-ea"/>
              </a:rPr>
              <a:t>” </a:t>
            </a:r>
            <a:r>
              <a:rPr lang="ko-KR" altLang="en-US" sz="1200" kern="0" dirty="0">
                <a:latin typeface="+mn-ea"/>
              </a:rPr>
              <a:t>파일 열기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User View</a:t>
            </a:r>
            <a:r>
              <a:rPr lang="ko-KR" altLang="en-US" sz="1200" kern="0" dirty="0">
                <a:latin typeface="+mn-ea"/>
              </a:rPr>
              <a:t>에서 </a:t>
            </a:r>
            <a:r>
              <a:rPr lang="en-US" altLang="ko-KR" sz="1200" kern="0" dirty="0">
                <a:latin typeface="+mn-ea"/>
              </a:rPr>
              <a:t>‘Eye’ spline </a:t>
            </a:r>
            <a:r>
              <a:rPr lang="ko-KR" altLang="en-US" sz="1200" kern="0" dirty="0">
                <a:latin typeface="+mn-ea"/>
              </a:rPr>
              <a:t>마우스 오른쪽 클릭 </a:t>
            </a:r>
            <a:r>
              <a:rPr lang="en-US" altLang="ko-KR" sz="1200" kern="0" dirty="0">
                <a:latin typeface="+mn-ea"/>
              </a:rPr>
              <a:t>&gt; Convert to: &gt; Convert to Editable Poly 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Selection</a:t>
            </a:r>
            <a:r>
              <a:rPr lang="ko-KR" altLang="en-US" sz="1200" kern="0" dirty="0">
                <a:latin typeface="+mn-ea"/>
              </a:rPr>
              <a:t>에서 </a:t>
            </a:r>
            <a:r>
              <a:rPr lang="en-US" altLang="ko-KR" sz="1200" kern="0" dirty="0">
                <a:latin typeface="+mn-ea"/>
              </a:rPr>
              <a:t>Vertex </a:t>
            </a:r>
            <a:r>
              <a:rPr lang="ko-KR" altLang="en-US" sz="1200" kern="0" dirty="0">
                <a:latin typeface="+mn-ea"/>
              </a:rPr>
              <a:t>선택 </a:t>
            </a:r>
            <a:r>
              <a:rPr lang="en-US" altLang="ko-KR" sz="1200" kern="0" dirty="0">
                <a:latin typeface="+mn-ea"/>
              </a:rPr>
              <a:t>&gt; ‘Eye’</a:t>
            </a:r>
            <a:r>
              <a:rPr lang="ko-KR" altLang="en-US" sz="1200" kern="0" dirty="0">
                <a:latin typeface="+mn-ea"/>
              </a:rPr>
              <a:t>를 마우스 오른쪽 클릭 </a:t>
            </a:r>
            <a:r>
              <a:rPr lang="en-US" altLang="ko-KR" sz="1200" kern="0" dirty="0">
                <a:latin typeface="+mn-ea"/>
              </a:rPr>
              <a:t>&gt; Cut </a:t>
            </a:r>
            <a:r>
              <a:rPr lang="ko-KR" altLang="en-US" sz="1200" kern="0" dirty="0">
                <a:latin typeface="+mn-ea"/>
              </a:rPr>
              <a:t>클릭 </a:t>
            </a:r>
            <a:r>
              <a:rPr lang="en-US" altLang="ko-KR" sz="1200" kern="0" dirty="0">
                <a:latin typeface="+mn-ea"/>
              </a:rPr>
              <a:t>(</a:t>
            </a:r>
            <a:r>
              <a:rPr lang="ko-KR" altLang="en-US" sz="1200" kern="0" dirty="0">
                <a:latin typeface="+mn-ea"/>
              </a:rPr>
              <a:t>또는 </a:t>
            </a:r>
            <a:r>
              <a:rPr lang="en-US" altLang="ko-KR" sz="1200" kern="0" dirty="0">
                <a:latin typeface="+mn-ea"/>
              </a:rPr>
              <a:t>ALT+C)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(B)</a:t>
            </a:r>
            <a:r>
              <a:rPr lang="ko-KR" altLang="en-US" sz="1200" kern="0" dirty="0">
                <a:latin typeface="+mn-ea"/>
              </a:rPr>
              <a:t>처럼 가로</a:t>
            </a:r>
            <a:r>
              <a:rPr lang="en-US" altLang="ko-KR" sz="1200" kern="0" dirty="0">
                <a:latin typeface="+mn-ea"/>
              </a:rPr>
              <a:t>, </a:t>
            </a:r>
            <a:r>
              <a:rPr lang="ko-KR" altLang="en-US" sz="1200" kern="0" dirty="0">
                <a:latin typeface="+mn-ea"/>
              </a:rPr>
              <a:t>세로 방향으로 </a:t>
            </a:r>
            <a:r>
              <a:rPr lang="en-US" altLang="ko-KR" sz="1200" kern="0" dirty="0">
                <a:latin typeface="+mn-ea"/>
              </a:rPr>
              <a:t>Cut </a:t>
            </a:r>
            <a:r>
              <a:rPr lang="ko-KR" altLang="en-US" sz="1200" kern="0" dirty="0">
                <a:latin typeface="+mn-ea"/>
              </a:rPr>
              <a:t>실행</a:t>
            </a:r>
            <a:r>
              <a:rPr lang="en-US" altLang="ko-KR" sz="1200" kern="0" dirty="0">
                <a:latin typeface="+mn-ea"/>
              </a:rPr>
              <a:t>(Poly </a:t>
            </a:r>
            <a:r>
              <a:rPr lang="ko-KR" altLang="en-US" sz="1200" kern="0" dirty="0">
                <a:latin typeface="+mn-ea"/>
              </a:rPr>
              <a:t>생성</a:t>
            </a:r>
            <a:r>
              <a:rPr lang="en-US" altLang="ko-KR" sz="1200" kern="0" dirty="0">
                <a:latin typeface="+mn-ea"/>
              </a:rPr>
              <a:t>) (</a:t>
            </a:r>
            <a:r>
              <a:rPr lang="ko-KR" altLang="en-US" sz="1200" kern="0" dirty="0">
                <a:latin typeface="+mn-ea"/>
              </a:rPr>
              <a:t>선 연결 후 </a:t>
            </a:r>
            <a:r>
              <a:rPr lang="en-US" altLang="ko-KR" sz="1200" kern="0" dirty="0">
                <a:latin typeface="+mn-ea"/>
              </a:rPr>
              <a:t>ESC, </a:t>
            </a:r>
            <a:r>
              <a:rPr lang="ko-KR" altLang="en-US" sz="1200" kern="0" dirty="0">
                <a:latin typeface="+mn-ea"/>
              </a:rPr>
              <a:t>선 연결 후 </a:t>
            </a:r>
            <a:r>
              <a:rPr lang="en-US" altLang="ko-KR" sz="1200" kern="0" dirty="0">
                <a:latin typeface="+mn-ea"/>
              </a:rPr>
              <a:t>ESC</a:t>
            </a:r>
            <a:r>
              <a:rPr lang="en-US" altLang="ko-KR" sz="1200" kern="0" dirty="0" smtClean="0">
                <a:latin typeface="+mn-ea"/>
              </a:rPr>
              <a:t>…)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Vertex</a:t>
            </a:r>
            <a:r>
              <a:rPr lang="ko-KR" altLang="en-US" sz="1200" kern="0" dirty="0" smtClean="0">
                <a:latin typeface="+mn-ea"/>
              </a:rPr>
              <a:t>를 이동시켜서 둥근 형태 생성</a:t>
            </a:r>
            <a:r>
              <a:rPr lang="en-US" altLang="ko-KR" sz="1200" kern="0" dirty="0" smtClean="0">
                <a:latin typeface="+mn-ea"/>
              </a:rPr>
              <a:t>. Top</a:t>
            </a:r>
            <a:r>
              <a:rPr lang="ko-KR" altLang="en-US" sz="1200" kern="0" dirty="0" smtClean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View</a:t>
            </a:r>
            <a:r>
              <a:rPr lang="ko-KR" altLang="en-US" sz="1200" kern="0" dirty="0" smtClean="0">
                <a:latin typeface="+mn-ea"/>
              </a:rPr>
              <a:t>와 </a:t>
            </a:r>
            <a:r>
              <a:rPr lang="en-US" altLang="ko-KR" sz="1200" kern="0" dirty="0" smtClean="0">
                <a:latin typeface="+mn-ea"/>
              </a:rPr>
              <a:t>User View</a:t>
            </a:r>
            <a:r>
              <a:rPr lang="ko-KR" altLang="en-US" sz="1200" kern="0" dirty="0" smtClean="0">
                <a:latin typeface="+mn-ea"/>
              </a:rPr>
              <a:t>에서</a:t>
            </a:r>
            <a:r>
              <a:rPr lang="en-US" altLang="ko-KR" sz="1200" kern="0" dirty="0" smtClean="0">
                <a:latin typeface="+mn-ea"/>
              </a:rPr>
              <a:t>…(C)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47" y="3931654"/>
            <a:ext cx="2110829" cy="17874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415" y="4480936"/>
            <a:ext cx="1735931" cy="1228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4776147"/>
            <a:ext cx="1507331" cy="942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636713" y="3942073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132463" y="4230653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190" y="3398891"/>
            <a:ext cx="1465495" cy="14120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7598" y="3241130"/>
            <a:ext cx="1424406" cy="1401886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 bwMode="auto">
          <a:xfrm>
            <a:off x="6352715" y="4519235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288" y="4656974"/>
            <a:ext cx="14382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Snap</a:t>
            </a:r>
            <a:r>
              <a:rPr lang="ko-KR" altLang="en-US" sz="1600" kern="0" dirty="0" smtClean="0">
                <a:latin typeface="+mn-ea"/>
              </a:rPr>
              <a:t>을 이용해서 </a:t>
            </a:r>
            <a:r>
              <a:rPr lang="ko-KR" altLang="en-US" sz="1600" kern="0" dirty="0" err="1" smtClean="0">
                <a:latin typeface="+mn-ea"/>
              </a:rPr>
              <a:t>입쪽의</a:t>
            </a:r>
            <a:r>
              <a:rPr lang="en-US" altLang="ko-KR" sz="1600" kern="0" dirty="0" smtClean="0">
                <a:latin typeface="+mn-ea"/>
              </a:rPr>
              <a:t> vertex </a:t>
            </a:r>
            <a:r>
              <a:rPr lang="ko-KR" altLang="en-US" sz="1600" kern="0" dirty="0" smtClean="0">
                <a:latin typeface="+mn-ea"/>
              </a:rPr>
              <a:t>위치를 정리 </a:t>
            </a:r>
            <a:r>
              <a:rPr lang="en-US" altLang="ko-KR" sz="1600" kern="0" dirty="0" smtClean="0">
                <a:latin typeface="+mn-ea"/>
              </a:rPr>
              <a:t>(A)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Bottom View </a:t>
            </a:r>
            <a:r>
              <a:rPr lang="ko-KR" altLang="en-US" sz="1600" kern="0" dirty="0" smtClean="0">
                <a:latin typeface="+mn-ea"/>
              </a:rPr>
              <a:t>로 바꾼 후 </a:t>
            </a:r>
            <a:r>
              <a:rPr lang="en-US" altLang="ko-KR" sz="1600" kern="0" dirty="0" smtClean="0">
                <a:latin typeface="+mn-ea"/>
              </a:rPr>
              <a:t>Selection </a:t>
            </a:r>
            <a:r>
              <a:rPr lang="en-US" altLang="ko-KR" sz="1600" kern="0" dirty="0">
                <a:latin typeface="+mn-ea"/>
              </a:rPr>
              <a:t>&gt; Edge </a:t>
            </a:r>
            <a:r>
              <a:rPr lang="ko-KR" altLang="en-US" sz="1600" kern="0" dirty="0">
                <a:latin typeface="+mn-ea"/>
              </a:rPr>
              <a:t>선택 </a:t>
            </a:r>
            <a:r>
              <a:rPr lang="en-US" altLang="ko-KR" sz="1600" kern="0" dirty="0">
                <a:latin typeface="+mn-ea"/>
              </a:rPr>
              <a:t>(CTRL+</a:t>
            </a:r>
            <a:r>
              <a:rPr lang="ko-KR" altLang="en-US" sz="1600" kern="0" dirty="0">
                <a:latin typeface="+mn-ea"/>
              </a:rPr>
              <a:t>클릭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후 </a:t>
            </a:r>
            <a:r>
              <a:rPr lang="en-US" altLang="ko-KR" sz="1600" kern="0" dirty="0">
                <a:latin typeface="+mn-ea"/>
              </a:rPr>
              <a:t>SHIFT+</a:t>
            </a:r>
            <a:r>
              <a:rPr lang="ko-KR" altLang="en-US" sz="1600" kern="0" dirty="0">
                <a:latin typeface="+mn-ea"/>
              </a:rPr>
              <a:t>이동 복제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</a:t>
            </a:r>
            <a:r>
              <a:rPr lang="en-US" altLang="ko-KR" sz="1600" kern="0" dirty="0">
                <a:latin typeface="+mn-ea"/>
              </a:rPr>
              <a:t>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</a:t>
            </a:r>
            <a:r>
              <a:rPr lang="ko-KR" altLang="en-US" sz="1600" kern="0" dirty="0" smtClean="0">
                <a:latin typeface="+mn-ea"/>
              </a:rPr>
              <a:t>연결 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Snap </a:t>
            </a:r>
            <a:r>
              <a:rPr lang="ko-KR" altLang="en-US" sz="1600" kern="0" dirty="0" smtClean="0">
                <a:latin typeface="+mn-ea"/>
              </a:rPr>
              <a:t>켠 후 가장 자리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들을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에 연결 </a:t>
            </a:r>
            <a:r>
              <a:rPr lang="en-US" altLang="ko-KR" sz="1600" kern="0" dirty="0" smtClean="0">
                <a:latin typeface="+mn-ea"/>
              </a:rPr>
              <a:t>(D)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267744" y="2492896"/>
            <a:ext cx="6426163" cy="1741795"/>
            <a:chOff x="1437576" y="2924944"/>
            <a:chExt cx="6426163" cy="174179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7576" y="2924944"/>
              <a:ext cx="3143250" cy="17335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032" y="2924944"/>
              <a:ext cx="3003707" cy="1741795"/>
            </a:xfrm>
            <a:prstGeom prst="rect">
              <a:avLst/>
            </a:prstGeom>
          </p:spPr>
        </p:pic>
        <p:sp>
          <p:nvSpPr>
            <p:cNvPr id="27" name="오른쪽 화살표 26"/>
            <p:cNvSpPr/>
            <p:nvPr/>
          </p:nvSpPr>
          <p:spPr bwMode="auto">
            <a:xfrm>
              <a:off x="4191331" y="3530469"/>
              <a:ext cx="918653" cy="614498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accent3">
                      <a:lumMod val="95000"/>
                    </a:schemeClr>
                  </a:solidFill>
                  <a:effectLst/>
                  <a:latin typeface="+mj-lt"/>
                  <a:ea typeface="굴림" pitchFamily="50" charset="-127"/>
                </a:rPr>
                <a:t>(A)</a:t>
              </a:r>
              <a:endPara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4" y="3944775"/>
            <a:ext cx="2495550" cy="28479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299" y="4442446"/>
            <a:ext cx="2465854" cy="21110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815" y="4551022"/>
            <a:ext cx="1885950" cy="1847850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 bwMode="auto">
          <a:xfrm>
            <a:off x="2146010" y="5167698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>
            <a:off x="4848640" y="5213815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6800631" y="5190724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(D)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6055" y="4304558"/>
            <a:ext cx="13620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6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Snap </a:t>
            </a:r>
            <a:r>
              <a:rPr lang="ko-KR" altLang="en-US" sz="1600" kern="0" dirty="0">
                <a:latin typeface="+mn-ea"/>
              </a:rPr>
              <a:t>켠 후 </a:t>
            </a:r>
            <a:r>
              <a:rPr lang="en-US" altLang="ko-KR" sz="1600" kern="0" dirty="0" smtClean="0">
                <a:latin typeface="+mn-ea"/>
              </a:rPr>
              <a:t>Bottom View</a:t>
            </a:r>
            <a:r>
              <a:rPr lang="ko-KR" altLang="en-US" sz="1600" kern="0" dirty="0" smtClean="0">
                <a:latin typeface="+mn-ea"/>
              </a:rPr>
              <a:t>에서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안쪽 가장자리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선택 후 이동 복제 </a:t>
            </a:r>
            <a:r>
              <a:rPr lang="en-US" altLang="ko-KR" sz="1600" kern="0" dirty="0" smtClean="0">
                <a:latin typeface="+mn-ea"/>
              </a:rPr>
              <a:t>(A)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아래 쪽 입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에 맞게 위치 조정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</a:t>
            </a:r>
            <a:r>
              <a:rPr lang="en-US" altLang="ko-KR" sz="1600" kern="0" dirty="0">
                <a:latin typeface="+mn-ea"/>
              </a:rPr>
              <a:t>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</a:t>
            </a:r>
            <a:r>
              <a:rPr lang="ko-KR" altLang="en-US" sz="1600" kern="0" dirty="0" smtClean="0">
                <a:latin typeface="+mn-ea"/>
              </a:rPr>
              <a:t>연결 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가장 자리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들을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에 연결 </a:t>
            </a:r>
            <a:r>
              <a:rPr lang="en-US" altLang="ko-KR" sz="1600" kern="0" dirty="0" smtClean="0">
                <a:latin typeface="+mn-ea"/>
              </a:rPr>
              <a:t>(D)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17" y="2499991"/>
            <a:ext cx="2162175" cy="219075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103197" y="2499991"/>
            <a:ext cx="3257153" cy="2076450"/>
            <a:chOff x="3131840" y="2564799"/>
            <a:chExt cx="3257153" cy="20764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840" y="2564799"/>
              <a:ext cx="1428750" cy="20764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3968" y="2677038"/>
              <a:ext cx="2105025" cy="1800225"/>
            </a:xfrm>
            <a:prstGeom prst="rect">
              <a:avLst/>
            </a:prstGeom>
          </p:spPr>
        </p:pic>
      </p:grpSp>
      <p:sp>
        <p:nvSpPr>
          <p:cNvPr id="28" name="오른쪽 화살표 27"/>
          <p:cNvSpPr/>
          <p:nvPr/>
        </p:nvSpPr>
        <p:spPr bwMode="auto">
          <a:xfrm>
            <a:off x="3594589" y="3205093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243" y="4869160"/>
            <a:ext cx="2932522" cy="18139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080" y="4869160"/>
            <a:ext cx="2533650" cy="161925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 bwMode="auto">
          <a:xfrm>
            <a:off x="2022854" y="5945156"/>
            <a:ext cx="312277" cy="3585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>
            <a:off x="4621689" y="5331036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9425" y="1313366"/>
            <a:ext cx="1921900" cy="121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Snap</a:t>
            </a:r>
            <a:r>
              <a:rPr lang="ko-KR" altLang="en-US" sz="1600" kern="0" dirty="0" smtClean="0">
                <a:latin typeface="+mn-ea"/>
              </a:rPr>
              <a:t>을 켜고 방금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이동 복제한 </a:t>
            </a:r>
            <a:r>
              <a:rPr lang="en-US" altLang="ko-KR" sz="1600" kern="0" dirty="0" smtClean="0">
                <a:latin typeface="+mn-ea"/>
              </a:rPr>
              <a:t>edge</a:t>
            </a:r>
            <a:r>
              <a:rPr lang="ko-KR" altLang="en-US" sz="1600" kern="0" dirty="0" smtClean="0">
                <a:latin typeface="+mn-ea"/>
              </a:rPr>
              <a:t>를 </a:t>
            </a: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아래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쪽으로 이동 복제</a:t>
            </a:r>
            <a:r>
              <a:rPr lang="en-US" altLang="ko-KR" sz="1600" kern="0" dirty="0" smtClean="0">
                <a:latin typeface="+mn-ea"/>
              </a:rPr>
              <a:t> (A)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아래쪽 턱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의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위치에 맞게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이동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이렇게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목 아래 부분까지 계속 이동 복제</a:t>
            </a:r>
            <a:endParaRPr lang="en-US" altLang="ko-KR" sz="12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3965821" y="3176626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96" y="2487886"/>
            <a:ext cx="1795745" cy="194922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932039" y="2432401"/>
            <a:ext cx="3947183" cy="2004712"/>
            <a:chOff x="4209385" y="2419862"/>
            <a:chExt cx="4299582" cy="23145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2509768"/>
              <a:ext cx="2496807" cy="194821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9385" y="2419862"/>
              <a:ext cx="1905000" cy="231457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36" y="4732782"/>
            <a:ext cx="2824113" cy="17899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0" y="4893503"/>
            <a:ext cx="1877622" cy="1626865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 bwMode="auto">
          <a:xfrm>
            <a:off x="3301492" y="5408393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4749616"/>
            <a:ext cx="1550373" cy="18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6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이렇게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목 아래 부분까지 계속 이동 복제 </a:t>
            </a:r>
            <a:r>
              <a:rPr lang="en-US" altLang="ko-KR" sz="1600" kern="0" dirty="0" smtClean="0">
                <a:latin typeface="+mn-ea"/>
              </a:rPr>
              <a:t>(snap</a:t>
            </a:r>
            <a:r>
              <a:rPr lang="ko-KR" altLang="en-US" sz="1600" kern="0" dirty="0" smtClean="0">
                <a:latin typeface="+mn-ea"/>
              </a:rPr>
              <a:t>을 켜고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단위로 복제 가능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Edge </a:t>
            </a:r>
            <a:r>
              <a:rPr lang="ko-KR" altLang="en-US" sz="1200" kern="0" dirty="0" smtClean="0">
                <a:latin typeface="+mn-ea"/>
              </a:rPr>
              <a:t>선택</a:t>
            </a:r>
            <a:r>
              <a:rPr lang="en-US" altLang="ko-KR" sz="1200" kern="0" dirty="0" smtClean="0">
                <a:latin typeface="+mn-ea"/>
              </a:rPr>
              <a:t>, Right View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Snap</a:t>
            </a:r>
            <a:r>
              <a:rPr lang="ko-KR" altLang="en-US" sz="1200" kern="0" dirty="0" smtClean="0">
                <a:latin typeface="+mn-ea"/>
              </a:rPr>
              <a:t>을 켠 상태에서 </a:t>
            </a:r>
            <a:r>
              <a:rPr lang="en-US" altLang="ko-KR" sz="1200" kern="0" dirty="0" smtClean="0">
                <a:latin typeface="+mn-ea"/>
              </a:rPr>
              <a:t>XY </a:t>
            </a:r>
            <a:r>
              <a:rPr lang="ko-KR" altLang="en-US" sz="1200" kern="0" dirty="0" smtClean="0">
                <a:latin typeface="+mn-ea"/>
              </a:rPr>
              <a:t>평면 방향으로 </a:t>
            </a:r>
            <a:r>
              <a:rPr lang="en-US" altLang="ko-KR" sz="1200" kern="0" dirty="0" smtClean="0">
                <a:latin typeface="+mn-ea"/>
              </a:rPr>
              <a:t>SHIFT + </a:t>
            </a:r>
            <a:r>
              <a:rPr lang="ko-KR" altLang="en-US" sz="1200" kern="0" dirty="0" smtClean="0">
                <a:latin typeface="+mn-ea"/>
              </a:rPr>
              <a:t>이동 복제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조금 씩 이동해서 </a:t>
            </a:r>
            <a:r>
              <a:rPr lang="en-US" altLang="ko-KR" sz="1200" kern="0" dirty="0" smtClean="0">
                <a:latin typeface="+mn-ea"/>
              </a:rPr>
              <a:t>snap </a:t>
            </a:r>
            <a:r>
              <a:rPr lang="ko-KR" altLang="en-US" sz="1200" kern="0" dirty="0" smtClean="0">
                <a:latin typeface="+mn-ea"/>
              </a:rPr>
              <a:t>되는 부분을 잘 찾아야 함</a:t>
            </a:r>
            <a:endParaRPr lang="en-US" altLang="ko-KR" sz="12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6228184" y="4077072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" y="2410021"/>
            <a:ext cx="3184554" cy="20882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70" y="2410021"/>
            <a:ext cx="3089015" cy="25334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868" y="2410021"/>
            <a:ext cx="3222973" cy="29875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592" y="4239875"/>
            <a:ext cx="1248871" cy="25053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3658" y="5016088"/>
            <a:ext cx="1764213" cy="18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Snap</a:t>
            </a:r>
            <a:r>
              <a:rPr lang="ko-KR" altLang="en-US" sz="1600" kern="0" dirty="0" smtClean="0">
                <a:latin typeface="+mn-ea"/>
              </a:rPr>
              <a:t> 해제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그림에서처럼 </a:t>
            </a:r>
            <a:r>
              <a:rPr lang="en-US" altLang="ko-KR" sz="1600" kern="0" dirty="0" smtClean="0">
                <a:latin typeface="+mn-ea"/>
              </a:rPr>
              <a:t>edge 3</a:t>
            </a:r>
            <a:r>
              <a:rPr lang="ko-KR" altLang="en-US" sz="1600" kern="0" dirty="0" smtClean="0">
                <a:latin typeface="+mn-ea"/>
              </a:rPr>
              <a:t>개 선택 후 이동 복제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Edge </a:t>
            </a:r>
            <a:r>
              <a:rPr lang="ko-KR" altLang="en-US" sz="1200" kern="0" dirty="0" smtClean="0">
                <a:latin typeface="+mn-ea"/>
              </a:rPr>
              <a:t>선택</a:t>
            </a:r>
            <a:r>
              <a:rPr lang="en-US" altLang="ko-KR" sz="1200" kern="0" dirty="0" smtClean="0">
                <a:latin typeface="+mn-ea"/>
              </a:rPr>
              <a:t>, Right View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Snap</a:t>
            </a:r>
            <a:r>
              <a:rPr lang="ko-KR" altLang="en-US" sz="1200" kern="0" dirty="0" smtClean="0">
                <a:latin typeface="+mn-ea"/>
              </a:rPr>
              <a:t>을 켠 상태에서 </a:t>
            </a:r>
            <a:r>
              <a:rPr lang="en-US" altLang="ko-KR" sz="1200" kern="0" dirty="0" smtClean="0">
                <a:latin typeface="+mn-ea"/>
              </a:rPr>
              <a:t>XY </a:t>
            </a:r>
            <a:r>
              <a:rPr lang="ko-KR" altLang="en-US" sz="1200" kern="0" dirty="0" smtClean="0">
                <a:latin typeface="+mn-ea"/>
              </a:rPr>
              <a:t>평면 방향으로 </a:t>
            </a:r>
            <a:r>
              <a:rPr lang="en-US" altLang="ko-KR" sz="1200" kern="0" dirty="0" smtClean="0">
                <a:latin typeface="+mn-ea"/>
              </a:rPr>
              <a:t>SHIFT + </a:t>
            </a:r>
            <a:r>
              <a:rPr lang="ko-KR" altLang="en-US" sz="1200" kern="0" dirty="0" smtClean="0">
                <a:latin typeface="+mn-ea"/>
              </a:rPr>
              <a:t>이동 복제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조금 씩 이동해서 </a:t>
            </a:r>
            <a:r>
              <a:rPr lang="en-US" altLang="ko-KR" sz="1200" kern="0" dirty="0" smtClean="0">
                <a:latin typeface="+mn-ea"/>
              </a:rPr>
              <a:t>snap </a:t>
            </a:r>
            <a:r>
              <a:rPr lang="ko-KR" altLang="en-US" sz="1200" kern="0" dirty="0" smtClean="0">
                <a:latin typeface="+mn-ea"/>
              </a:rPr>
              <a:t>되는 부분을 잘 찾아야 함</a:t>
            </a:r>
            <a:endParaRPr lang="en-US" altLang="ko-KR" sz="12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연결 </a:t>
            </a:r>
            <a:r>
              <a:rPr lang="en-US" altLang="ko-KR" sz="1600" kern="0" dirty="0" smtClean="0">
                <a:latin typeface="+mn-ea"/>
              </a:rPr>
              <a:t>(B)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59664"/>
            <a:ext cx="2343150" cy="2428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276886"/>
            <a:ext cx="2324100" cy="235267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 bwMode="auto">
          <a:xfrm>
            <a:off x="2445202" y="3128752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2259664"/>
            <a:ext cx="2324285" cy="361148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6084168" y="5582570"/>
            <a:ext cx="68199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7706478" y="5308662"/>
            <a:ext cx="422348" cy="3585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7285136" y="4148904"/>
            <a:ext cx="312277" cy="25432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0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31336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아래 턱을 따라 </a:t>
            </a:r>
            <a:r>
              <a:rPr lang="en-US" altLang="ko-KR" sz="1600" kern="0" dirty="0">
                <a:latin typeface="+mn-ea"/>
              </a:rPr>
              <a:t>Edge  3</a:t>
            </a:r>
            <a:r>
              <a:rPr lang="ko-KR" altLang="en-US" sz="1600" kern="0" dirty="0">
                <a:latin typeface="+mn-ea"/>
              </a:rPr>
              <a:t>개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, ZX </a:t>
            </a:r>
            <a:r>
              <a:rPr lang="ko-KR" altLang="en-US" sz="1600" kern="0" dirty="0">
                <a:latin typeface="+mn-ea"/>
              </a:rPr>
              <a:t>평면 방향으로 </a:t>
            </a:r>
            <a:r>
              <a:rPr lang="en-US" altLang="ko-KR" sz="1600" kern="0" dirty="0">
                <a:latin typeface="+mn-ea"/>
              </a:rPr>
              <a:t>SHIFT + </a:t>
            </a:r>
            <a:r>
              <a:rPr lang="ko-KR" altLang="en-US" sz="1600" kern="0" dirty="0">
                <a:latin typeface="+mn-ea"/>
              </a:rPr>
              <a:t>이동 </a:t>
            </a:r>
            <a:r>
              <a:rPr lang="ko-KR" altLang="en-US" sz="1600" kern="0" dirty="0" smtClean="0">
                <a:latin typeface="+mn-ea"/>
              </a:rPr>
              <a:t>복제 </a:t>
            </a:r>
            <a:r>
              <a:rPr lang="en-US" altLang="ko-KR" sz="1600" kern="0" dirty="0" smtClean="0">
                <a:latin typeface="+mn-ea"/>
              </a:rPr>
              <a:t>x 2 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연결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Auto Smooth </a:t>
            </a:r>
            <a:r>
              <a:rPr lang="ko-KR" altLang="en-US" sz="1600" kern="0" dirty="0" smtClean="0">
                <a:latin typeface="+mn-ea"/>
              </a:rPr>
              <a:t>적용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4034987" y="2917186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84" y="2252148"/>
            <a:ext cx="3709020" cy="22106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252148"/>
            <a:ext cx="3509193" cy="22356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223" y="4439553"/>
            <a:ext cx="3245545" cy="23048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3113231" y="6318432"/>
            <a:ext cx="68199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4170657" y="5682729"/>
            <a:ext cx="277816" cy="25432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4502351" y="6113035"/>
            <a:ext cx="277816" cy="25432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3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</a:t>
            </a:r>
            <a:r>
              <a:rPr lang="en-US" altLang="ko-KR" sz="1600" kern="0" dirty="0">
                <a:latin typeface="+mn-ea"/>
              </a:rPr>
              <a:t>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연결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구멍 부분을 막기 위해서 </a:t>
            </a:r>
            <a:r>
              <a:rPr lang="en-US" altLang="ko-KR" sz="1600" kern="0" dirty="0" smtClean="0">
                <a:latin typeface="+mn-ea"/>
              </a:rPr>
              <a:t>Selection &gt; Boarder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열려 있는 구멍의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Cap </a:t>
            </a:r>
            <a:r>
              <a:rPr lang="ko-KR" altLang="en-US" sz="1600" kern="0" dirty="0" smtClean="0">
                <a:latin typeface="+mn-ea"/>
              </a:rPr>
              <a:t>단추 클릭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Cut (ALT+C)</a:t>
            </a:r>
            <a:r>
              <a:rPr lang="ko-KR" altLang="en-US" sz="1600" kern="0" dirty="0" smtClean="0">
                <a:latin typeface="+mn-ea"/>
              </a:rPr>
              <a:t>을 실행해서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하나 추가</a:t>
            </a:r>
            <a:r>
              <a:rPr lang="en-US" altLang="ko-KR" sz="1600" kern="0" dirty="0" smtClean="0">
                <a:latin typeface="+mn-ea"/>
              </a:rPr>
              <a:t>(C)</a:t>
            </a: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4055203" y="3137710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75" y="2323458"/>
            <a:ext cx="3164576" cy="258319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765006" y="2375957"/>
            <a:ext cx="3292467" cy="2478194"/>
            <a:chOff x="4784522" y="1700808"/>
            <a:chExt cx="3848100" cy="28575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4522" y="1700808"/>
              <a:ext cx="3848100" cy="28575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 bwMode="auto">
            <a:xfrm>
              <a:off x="6214610" y="3853929"/>
              <a:ext cx="277816" cy="254321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 bwMode="auto">
            <a:xfrm>
              <a:off x="6555269" y="3818071"/>
              <a:ext cx="277816" cy="254321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26" y="5220767"/>
            <a:ext cx="1885950" cy="1381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062" y="5355352"/>
            <a:ext cx="1514475" cy="8191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324" y="5186842"/>
            <a:ext cx="1967265" cy="144897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3657855" y="5807669"/>
            <a:ext cx="599735" cy="15284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3241397" y="6100249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3433" y="5081262"/>
            <a:ext cx="1919310" cy="175850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 bwMode="auto">
          <a:xfrm>
            <a:off x="5152564" y="6052080"/>
            <a:ext cx="746389" cy="3292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7849893" y="6261556"/>
            <a:ext cx="746389" cy="3292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6555378" y="5542436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0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Edge </a:t>
            </a:r>
            <a:r>
              <a:rPr lang="en-US" altLang="ko-KR" sz="1600" kern="0" dirty="0" smtClean="0">
                <a:latin typeface="+mn-ea"/>
              </a:rPr>
              <a:t>4</a:t>
            </a:r>
            <a:r>
              <a:rPr lang="ko-KR" altLang="en-US" sz="1600" kern="0" dirty="0" smtClean="0">
                <a:latin typeface="+mn-ea"/>
              </a:rPr>
              <a:t>개 선택 </a:t>
            </a:r>
            <a:r>
              <a:rPr lang="en-US" altLang="ko-KR" sz="1600" kern="0" dirty="0">
                <a:latin typeface="+mn-ea"/>
              </a:rPr>
              <a:t>(CTRL+</a:t>
            </a:r>
            <a:r>
              <a:rPr lang="ko-KR" altLang="en-US" sz="1600" kern="0" dirty="0">
                <a:latin typeface="+mn-ea"/>
              </a:rPr>
              <a:t>클릭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후 </a:t>
            </a:r>
            <a:r>
              <a:rPr lang="en-US" altLang="ko-KR" sz="1600" kern="0" dirty="0">
                <a:latin typeface="+mn-ea"/>
              </a:rPr>
              <a:t>SHIFT+</a:t>
            </a:r>
            <a:r>
              <a:rPr lang="ko-KR" altLang="en-US" sz="1600" kern="0" dirty="0">
                <a:latin typeface="+mn-ea"/>
              </a:rPr>
              <a:t>이동 복제 </a:t>
            </a:r>
            <a:r>
              <a:rPr lang="en-US" altLang="ko-KR" sz="1600" kern="0" dirty="0" smtClean="0">
                <a:latin typeface="+mn-ea"/>
              </a:rPr>
              <a:t>X 2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vertex</a:t>
            </a:r>
            <a:r>
              <a:rPr lang="ko-KR" altLang="en-US" sz="1600" kern="0" dirty="0">
                <a:latin typeface="+mn-ea"/>
              </a:rPr>
              <a:t> 선택 후 </a:t>
            </a: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연결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 위치 조정 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3910567" y="2636912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-7230" y="4637062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3910566" y="4986843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47" y="2005708"/>
            <a:ext cx="2978391" cy="201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940580"/>
            <a:ext cx="3262995" cy="22073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73" y="4162005"/>
            <a:ext cx="2732835" cy="226417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 bwMode="auto">
          <a:xfrm rot="20755034">
            <a:off x="1772871" y="5406621"/>
            <a:ext cx="283532" cy="53872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278" y="4321315"/>
            <a:ext cx="1519250" cy="229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0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뺨 부분에 </a:t>
            </a:r>
            <a:r>
              <a:rPr lang="ko-KR" altLang="en-US" sz="1600" kern="0" dirty="0" err="1" smtClean="0">
                <a:latin typeface="+mn-ea"/>
              </a:rPr>
              <a:t>볼륨감을</a:t>
            </a:r>
            <a:r>
              <a:rPr lang="ko-KR" altLang="en-US" sz="1600" kern="0" dirty="0" smtClean="0">
                <a:latin typeface="+mn-ea"/>
              </a:rPr>
              <a:t> 추가하기 위해서 </a:t>
            </a:r>
            <a:r>
              <a:rPr lang="en-US" altLang="ko-KR" sz="1600" kern="0" dirty="0" smtClean="0">
                <a:latin typeface="+mn-ea"/>
              </a:rPr>
              <a:t>Cut (ALT+C)</a:t>
            </a:r>
            <a:r>
              <a:rPr lang="ko-KR" altLang="en-US" sz="1600" kern="0" dirty="0" smtClean="0">
                <a:latin typeface="+mn-ea"/>
              </a:rPr>
              <a:t>을 실행한 후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추가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err="1" smtClean="0">
                <a:latin typeface="+mn-ea"/>
              </a:rPr>
              <a:t>볼륨감</a:t>
            </a:r>
            <a:r>
              <a:rPr lang="ko-KR" altLang="en-US" sz="1600" kern="0" dirty="0" smtClean="0">
                <a:latin typeface="+mn-ea"/>
              </a:rPr>
              <a:t> 있게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 조정</a:t>
            </a:r>
            <a:r>
              <a:rPr lang="en-US" altLang="ko-KR" sz="1600" kern="0" dirty="0" smtClean="0">
                <a:latin typeface="+mn-ea"/>
              </a:rPr>
              <a:t>(B) &gt; Auto Smooth (C)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3910567" y="2636912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762782" y="4988225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7" y="1812073"/>
            <a:ext cx="2732835" cy="22641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835" y="1746029"/>
            <a:ext cx="2803714" cy="228294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6231528" y="2852936"/>
            <a:ext cx="1667921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4201226"/>
            <a:ext cx="2571206" cy="2587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733" y="4396745"/>
            <a:ext cx="2471401" cy="207203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 bwMode="auto">
          <a:xfrm>
            <a:off x="5521725" y="4977503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 위치 조정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Snap</a:t>
            </a:r>
            <a:r>
              <a:rPr lang="ko-KR" altLang="en-US" sz="1600" kern="0" dirty="0" smtClean="0">
                <a:latin typeface="+mn-ea"/>
              </a:rPr>
              <a:t>을 켜고 빨간색 동그라미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 이동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Snap </a:t>
            </a:r>
            <a:r>
              <a:rPr lang="ko-KR" altLang="en-US" sz="1600" kern="0" dirty="0" smtClean="0">
                <a:latin typeface="+mn-ea"/>
              </a:rPr>
              <a:t>끈 후 나머지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위치들도 조정 </a:t>
            </a:r>
            <a:r>
              <a:rPr lang="en-US" altLang="ko-KR" sz="1600" kern="0" dirty="0" smtClean="0">
                <a:latin typeface="+mn-ea"/>
              </a:rPr>
              <a:t>(B)</a:t>
            </a: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4949011" y="3177220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31" y="2241272"/>
            <a:ext cx="2014565" cy="32443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193" y="2336792"/>
            <a:ext cx="1630451" cy="3029123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 bwMode="auto">
          <a:xfrm>
            <a:off x="2690390" y="3187005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 rot="21398766">
            <a:off x="1426024" y="5103557"/>
            <a:ext cx="213570" cy="2036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814" y="2344978"/>
            <a:ext cx="2081538" cy="30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52802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500" kern="0" dirty="0" smtClean="0">
                <a:latin typeface="+mn-ea"/>
              </a:rPr>
              <a:t>눈 가장자리 제작</a:t>
            </a:r>
            <a:endParaRPr lang="en-US" altLang="ko-KR" sz="15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Selection &gt; Border        </a:t>
            </a:r>
            <a:r>
              <a:rPr lang="ko-KR" altLang="en-US" sz="1200" kern="0" dirty="0" smtClean="0">
                <a:latin typeface="+mn-ea"/>
              </a:rPr>
              <a:t>선택 </a:t>
            </a:r>
            <a:r>
              <a:rPr lang="en-US" altLang="ko-KR" sz="1200" kern="0" dirty="0" smtClean="0">
                <a:latin typeface="+mn-ea"/>
              </a:rPr>
              <a:t>&gt; Select and Uniform Scale        </a:t>
            </a:r>
            <a:r>
              <a:rPr lang="ko-KR" altLang="en-US" sz="1200" kern="0" dirty="0" smtClean="0">
                <a:latin typeface="+mn-ea"/>
              </a:rPr>
              <a:t>선택 </a:t>
            </a:r>
            <a:r>
              <a:rPr lang="en-US" altLang="ko-KR" sz="1200" kern="0" dirty="0" smtClean="0">
                <a:latin typeface="+mn-ea"/>
              </a:rPr>
              <a:t>&gt; </a:t>
            </a:r>
            <a:r>
              <a:rPr lang="ko-KR" altLang="en-US" sz="1200" kern="0" dirty="0" smtClean="0">
                <a:latin typeface="+mn-ea"/>
              </a:rPr>
              <a:t>바깥쪽 </a:t>
            </a:r>
            <a:r>
              <a:rPr lang="en-US" altLang="ko-KR" sz="1200" kern="0" dirty="0" smtClean="0">
                <a:latin typeface="+mn-ea"/>
              </a:rPr>
              <a:t>edge </a:t>
            </a:r>
            <a:r>
              <a:rPr lang="ko-KR" altLang="en-US" sz="1200" kern="0" dirty="0" smtClean="0">
                <a:latin typeface="+mn-ea"/>
              </a:rPr>
              <a:t>선택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Shift + </a:t>
            </a:r>
            <a:r>
              <a:rPr lang="ko-KR" altLang="en-US" sz="1200" kern="0" dirty="0" smtClean="0">
                <a:latin typeface="+mn-ea"/>
              </a:rPr>
              <a:t>드래그로 확장</a:t>
            </a: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확장 복제</a:t>
            </a:r>
            <a:r>
              <a:rPr lang="en-US" altLang="ko-KR" sz="1200" kern="0" dirty="0" smtClean="0">
                <a:latin typeface="+mn-ea"/>
              </a:rPr>
              <a:t>)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깊은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눈매 생성을 위해 다음과 같이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조정 </a:t>
            </a:r>
            <a:r>
              <a:rPr lang="en-US" altLang="ko-KR" sz="1200" kern="0" dirty="0" smtClean="0">
                <a:latin typeface="+mn-ea"/>
              </a:rPr>
              <a:t>(Selection &gt; Vertex </a:t>
            </a:r>
            <a:r>
              <a:rPr lang="ko-KR" altLang="en-US" sz="1200" kern="0" dirty="0" smtClean="0">
                <a:latin typeface="+mn-ea"/>
              </a:rPr>
              <a:t>후</a:t>
            </a:r>
            <a:r>
              <a:rPr lang="en-US" altLang="ko-KR" sz="1200" kern="0" dirty="0" smtClean="0">
                <a:latin typeface="+mn-ea"/>
              </a:rPr>
              <a:t>) (C)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1154" y="4512683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13" y="1500063"/>
            <a:ext cx="210012" cy="2244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46" y="1476312"/>
            <a:ext cx="238311" cy="2383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14" y="4807267"/>
            <a:ext cx="1700759" cy="15112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792" y="4643016"/>
            <a:ext cx="2070988" cy="1821407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 bwMode="auto">
          <a:xfrm>
            <a:off x="1699422" y="4990992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117" y="2640774"/>
            <a:ext cx="1790700" cy="12096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624" y="4374944"/>
            <a:ext cx="2866460" cy="2156884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 bwMode="auto">
          <a:xfrm>
            <a:off x="4508226" y="5177428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Snap</a:t>
            </a:r>
            <a:r>
              <a:rPr lang="ko-KR" altLang="en-US" sz="1600" kern="0" dirty="0" smtClean="0">
                <a:latin typeface="+mn-ea"/>
              </a:rPr>
              <a:t>을 켜고 빨간색 동그라미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 이동</a:t>
            </a:r>
            <a:r>
              <a:rPr lang="en-US" altLang="ko-KR" sz="1600" kern="0" dirty="0">
                <a:latin typeface="+mn-ea"/>
              </a:rPr>
              <a:t>(A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Snap </a:t>
            </a:r>
            <a:r>
              <a:rPr lang="ko-KR" altLang="en-US" sz="1600" kern="0" dirty="0" smtClean="0">
                <a:latin typeface="+mn-ea"/>
              </a:rPr>
              <a:t>끈 후 나머지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위치들도 조정 </a:t>
            </a:r>
            <a:r>
              <a:rPr lang="en-US" altLang="ko-KR" sz="1600" kern="0" dirty="0" smtClean="0">
                <a:latin typeface="+mn-ea"/>
              </a:rPr>
              <a:t>(B)</a:t>
            </a: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1835696" y="5331086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0" y="2132856"/>
            <a:ext cx="3559688" cy="25435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33" y="2132856"/>
            <a:ext cx="3149865" cy="2446556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 bwMode="auto">
          <a:xfrm>
            <a:off x="3530859" y="3097380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 rot="21398766">
            <a:off x="5953201" y="3265793"/>
            <a:ext cx="213570" cy="2036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4787351"/>
            <a:ext cx="2743258" cy="20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4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</a:t>
            </a:r>
            <a:r>
              <a:rPr lang="en-US" altLang="ko-KR" sz="1600" kern="0" dirty="0">
                <a:latin typeface="+mn-ea"/>
              </a:rPr>
              <a:t>&gt; Edge </a:t>
            </a:r>
            <a:r>
              <a:rPr lang="ko-KR" altLang="en-US" sz="1600" kern="0" dirty="0">
                <a:latin typeface="+mn-ea"/>
              </a:rPr>
              <a:t>선택 </a:t>
            </a:r>
            <a:r>
              <a:rPr lang="en-US" altLang="ko-KR" sz="1600" kern="0" dirty="0">
                <a:latin typeface="+mn-ea"/>
              </a:rPr>
              <a:t>(CTRL+</a:t>
            </a:r>
            <a:r>
              <a:rPr lang="ko-KR" altLang="en-US" sz="1600" kern="0" dirty="0">
                <a:latin typeface="+mn-ea"/>
              </a:rPr>
              <a:t>클릭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후 </a:t>
            </a:r>
            <a:r>
              <a:rPr lang="ko-KR" altLang="en-US" sz="1600" kern="0" dirty="0" smtClean="0">
                <a:latin typeface="+mn-ea"/>
              </a:rPr>
              <a:t>양쪽 </a:t>
            </a:r>
            <a:r>
              <a:rPr lang="en-US" altLang="ko-KR" sz="1600" kern="0" dirty="0" smtClean="0">
                <a:latin typeface="+mn-ea"/>
              </a:rPr>
              <a:t>edge (</a:t>
            </a:r>
            <a:r>
              <a:rPr lang="ko-KR" altLang="en-US" sz="1600" kern="0" dirty="0" smtClean="0">
                <a:latin typeface="+mn-ea"/>
              </a:rPr>
              <a:t>각각 </a:t>
            </a:r>
            <a:r>
              <a:rPr lang="en-US" altLang="ko-KR" sz="1600" kern="0" dirty="0" smtClean="0">
                <a:latin typeface="+mn-ea"/>
              </a:rPr>
              <a:t>3</a:t>
            </a:r>
            <a:r>
              <a:rPr lang="ko-KR" altLang="en-US" sz="1600" kern="0" dirty="0" smtClean="0">
                <a:latin typeface="+mn-ea"/>
              </a:rPr>
              <a:t>개</a:t>
            </a:r>
            <a:r>
              <a:rPr lang="en-US" altLang="ko-KR" sz="1600" kern="0" dirty="0" smtClean="0">
                <a:latin typeface="+mn-ea"/>
              </a:rPr>
              <a:t>, </a:t>
            </a:r>
            <a:r>
              <a:rPr lang="ko-KR" altLang="en-US" sz="1600" kern="0" dirty="0" smtClean="0">
                <a:latin typeface="+mn-ea"/>
              </a:rPr>
              <a:t>총 </a:t>
            </a:r>
            <a:r>
              <a:rPr lang="en-US" altLang="ko-KR" sz="1600" kern="0" dirty="0" smtClean="0">
                <a:latin typeface="+mn-ea"/>
              </a:rPr>
              <a:t>6</a:t>
            </a:r>
            <a:r>
              <a:rPr lang="ko-KR" altLang="en-US" sz="1600" kern="0" dirty="0" smtClean="0">
                <a:latin typeface="+mn-ea"/>
              </a:rPr>
              <a:t>개</a:t>
            </a:r>
            <a:r>
              <a:rPr lang="en-US" altLang="ko-KR" sz="1600" kern="0" dirty="0" smtClean="0">
                <a:latin typeface="+mn-ea"/>
              </a:rPr>
              <a:t>)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Bridge Settings </a:t>
            </a:r>
            <a:r>
              <a:rPr lang="ko-KR" altLang="en-US" sz="1600" kern="0" dirty="0" smtClean="0">
                <a:latin typeface="+mn-ea"/>
              </a:rPr>
              <a:t>클릭해서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연결 </a:t>
            </a:r>
            <a:r>
              <a:rPr lang="en-US" altLang="ko-KR" sz="1600" kern="0" dirty="0" smtClean="0">
                <a:latin typeface="+mn-ea"/>
              </a:rPr>
              <a:t>(Segment</a:t>
            </a:r>
            <a:r>
              <a:rPr lang="ko-KR" altLang="en-US" sz="1600" kern="0" dirty="0" smtClean="0">
                <a:latin typeface="+mn-ea"/>
              </a:rPr>
              <a:t>는 </a:t>
            </a:r>
            <a:r>
              <a:rPr lang="en-US" altLang="ko-KR" sz="1600" kern="0" dirty="0" smtClean="0">
                <a:latin typeface="+mn-ea"/>
              </a:rPr>
              <a:t>1</a:t>
            </a:r>
            <a:r>
              <a:rPr lang="ko-KR" altLang="en-US" sz="1600" kern="0" dirty="0" smtClean="0">
                <a:latin typeface="+mn-ea"/>
              </a:rPr>
              <a:t>개</a:t>
            </a:r>
            <a:r>
              <a:rPr lang="en-US" altLang="ko-KR" sz="1600" kern="0" dirty="0" smtClean="0">
                <a:latin typeface="+mn-ea"/>
              </a:rPr>
              <a:t>) 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Boarder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Cap</a:t>
            </a:r>
            <a:r>
              <a:rPr lang="ko-KR" altLang="en-US" sz="1600" kern="0" dirty="0" smtClean="0">
                <a:latin typeface="+mn-ea"/>
              </a:rPr>
              <a:t>으로 열린 삼각형 닫기 </a:t>
            </a:r>
            <a:r>
              <a:rPr lang="en-US" altLang="ko-KR" sz="1600" kern="0" dirty="0" smtClean="0">
                <a:latin typeface="+mn-ea"/>
              </a:rPr>
              <a:t>(B)</a:t>
            </a:r>
            <a:endParaRPr lang="en-US" altLang="ko-KR" sz="8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1835696" y="5331086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3530859" y="3097380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6" y="2230989"/>
            <a:ext cx="3428111" cy="2273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568" y="1920725"/>
            <a:ext cx="1234480" cy="1258068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 bwMode="auto">
          <a:xfrm rot="21398766">
            <a:off x="4208304" y="2878233"/>
            <a:ext cx="213570" cy="2036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23756" y="2230989"/>
            <a:ext cx="2838338" cy="1990099"/>
            <a:chOff x="5023756" y="2230989"/>
            <a:chExt cx="2838338" cy="199009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3756" y="2230989"/>
              <a:ext cx="2838338" cy="1990099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 bwMode="auto">
            <a:xfrm rot="21398766">
              <a:off x="6521198" y="3989856"/>
              <a:ext cx="213570" cy="20361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 bwMode="auto">
            <a:xfrm rot="21398766">
              <a:off x="6520976" y="3423740"/>
              <a:ext cx="565751" cy="20636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850" y="4717867"/>
            <a:ext cx="2554767" cy="19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귀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생성을 위해 </a:t>
            </a:r>
            <a:r>
              <a:rPr lang="en-US" altLang="ko-KR" sz="1600" kern="0" dirty="0" smtClean="0">
                <a:latin typeface="+mn-ea"/>
              </a:rPr>
              <a:t>Selection </a:t>
            </a:r>
            <a:r>
              <a:rPr lang="en-US" altLang="ko-KR" sz="1600" kern="0" dirty="0">
                <a:latin typeface="+mn-ea"/>
              </a:rPr>
              <a:t>&gt; Edge </a:t>
            </a:r>
            <a:r>
              <a:rPr lang="ko-KR" altLang="en-US" sz="1600" kern="0" dirty="0">
                <a:latin typeface="+mn-ea"/>
              </a:rPr>
              <a:t>선택 </a:t>
            </a:r>
            <a:r>
              <a:rPr lang="en-US" altLang="ko-KR" sz="1600" kern="0" dirty="0">
                <a:latin typeface="+mn-ea"/>
              </a:rPr>
              <a:t>(CTRL+</a:t>
            </a:r>
            <a:r>
              <a:rPr lang="ko-KR" altLang="en-US" sz="1600" kern="0" dirty="0">
                <a:latin typeface="+mn-ea"/>
              </a:rPr>
              <a:t>클릭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후 </a:t>
            </a:r>
            <a:r>
              <a:rPr lang="en-US" altLang="ko-KR" sz="1600" kern="0" dirty="0" smtClean="0">
                <a:latin typeface="+mn-ea"/>
              </a:rPr>
              <a:t>edge 2</a:t>
            </a:r>
            <a:r>
              <a:rPr lang="ko-KR" altLang="en-US" sz="1600" kern="0" dirty="0" smtClean="0">
                <a:latin typeface="+mn-ea"/>
              </a:rPr>
              <a:t>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 &gt; Vertex </a:t>
            </a:r>
            <a:r>
              <a:rPr lang="ko-KR" altLang="en-US" sz="1600" kern="0" dirty="0">
                <a:latin typeface="+mn-ea"/>
              </a:rPr>
              <a:t>선택 </a:t>
            </a:r>
            <a:r>
              <a:rPr lang="en-US" altLang="ko-KR" sz="1600" kern="0" dirty="0">
                <a:latin typeface="+mn-ea"/>
              </a:rPr>
              <a:t>&gt; Snap</a:t>
            </a:r>
            <a:r>
              <a:rPr lang="ko-KR" altLang="en-US" sz="1600" kern="0" dirty="0">
                <a:latin typeface="+mn-ea"/>
              </a:rPr>
              <a:t>을 켜고 원으로 표시된 </a:t>
            </a:r>
            <a:r>
              <a:rPr lang="en-US" altLang="ko-KR" sz="1600" kern="0" dirty="0">
                <a:latin typeface="+mn-ea"/>
              </a:rPr>
              <a:t>vertex</a:t>
            </a:r>
            <a:r>
              <a:rPr lang="ko-KR" altLang="en-US" sz="1600" kern="0" dirty="0">
                <a:latin typeface="+mn-ea"/>
              </a:rPr>
              <a:t>를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귀 </a:t>
            </a:r>
            <a:r>
              <a:rPr lang="en-US" altLang="ko-KR" sz="1600" kern="0" dirty="0">
                <a:latin typeface="+mn-ea"/>
              </a:rPr>
              <a:t>Spline</a:t>
            </a:r>
            <a:r>
              <a:rPr lang="ko-KR" altLang="en-US" sz="1600" kern="0" dirty="0">
                <a:latin typeface="+mn-ea"/>
              </a:rPr>
              <a:t>으로 이동 </a:t>
            </a:r>
            <a:r>
              <a:rPr lang="en-US" altLang="ko-KR" sz="1600" kern="0" dirty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Target Weld</a:t>
            </a:r>
            <a:r>
              <a:rPr lang="ko-KR" altLang="en-US" sz="1600" kern="0" dirty="0">
                <a:latin typeface="+mn-ea"/>
              </a:rPr>
              <a:t>로 연결</a:t>
            </a:r>
            <a:r>
              <a:rPr lang="en-US" altLang="ko-KR" sz="1600" kern="0" dirty="0" smtClean="0">
                <a:latin typeface="+mn-ea"/>
              </a:rPr>
              <a:t>(C)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-1416" y="5173199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5" y="2060847"/>
            <a:ext cx="4617039" cy="2051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39" y="2036086"/>
            <a:ext cx="4396783" cy="2059433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 bwMode="auto">
          <a:xfrm>
            <a:off x="4284712" y="2668201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391" y="4363072"/>
            <a:ext cx="1624247" cy="24099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87" y="4521363"/>
            <a:ext cx="3273104" cy="209334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 bwMode="auto">
          <a:xfrm rot="21398766">
            <a:off x="2793938" y="4807722"/>
            <a:ext cx="213570" cy="2036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 rot="21398766">
            <a:off x="5124760" y="4520851"/>
            <a:ext cx="213570" cy="2036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088" y="4801649"/>
            <a:ext cx="2683314" cy="1751970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 bwMode="auto">
          <a:xfrm rot="21398766">
            <a:off x="8405845" y="5031840"/>
            <a:ext cx="213570" cy="2036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5709285" y="5173199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작업 중에 </a:t>
            </a:r>
            <a:r>
              <a:rPr lang="en-US" altLang="ko-KR" sz="1600" kern="0" dirty="0" smtClean="0">
                <a:latin typeface="+mn-ea"/>
              </a:rPr>
              <a:t>Select By Name &gt; Head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Selection &gt; Vertex</a:t>
            </a:r>
            <a:r>
              <a:rPr lang="ko-KR" altLang="en-US" sz="1600" kern="0" dirty="0" smtClean="0">
                <a:latin typeface="+mn-ea"/>
              </a:rPr>
              <a:t>로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의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 확인하면서 작업 </a:t>
            </a:r>
            <a:r>
              <a:rPr lang="en-US" altLang="ko-KR" sz="1600" kern="0" dirty="0" smtClean="0">
                <a:latin typeface="+mn-ea"/>
              </a:rPr>
              <a:t>(A)</a:t>
            </a: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" y="2420888"/>
            <a:ext cx="4140254" cy="3096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024" y="2420888"/>
            <a:ext cx="4182043" cy="2919066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 bwMode="auto">
          <a:xfrm>
            <a:off x="4156194" y="3573172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 rot="21398766">
            <a:off x="7253261" y="2449123"/>
            <a:ext cx="983047" cy="6087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 rot="21398766">
            <a:off x="2644269" y="2569850"/>
            <a:ext cx="983047" cy="60877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3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머리 뒤 쪽 </a:t>
            </a:r>
            <a:r>
              <a:rPr lang="en-US" altLang="ko-KR" sz="1600" kern="0" dirty="0" smtClean="0">
                <a:latin typeface="+mn-ea"/>
              </a:rPr>
              <a:t>edge 3</a:t>
            </a:r>
            <a:r>
              <a:rPr lang="ko-KR" altLang="en-US" sz="1600" kern="0" dirty="0" smtClean="0">
                <a:latin typeface="+mn-ea"/>
              </a:rPr>
              <a:t> 개 이동 복제</a:t>
            </a:r>
            <a:r>
              <a:rPr lang="en-US" altLang="ko-KR" sz="1600" kern="0" dirty="0" smtClean="0">
                <a:latin typeface="+mn-ea"/>
              </a:rPr>
              <a:t>. Snap</a:t>
            </a:r>
            <a:r>
              <a:rPr lang="ko-KR" altLang="en-US" sz="1600" kern="0" dirty="0" smtClean="0">
                <a:latin typeface="+mn-ea"/>
              </a:rPr>
              <a:t>을 잘 활용해서 정확한 위치로 </a:t>
            </a:r>
            <a:r>
              <a:rPr lang="en-US" altLang="ko-KR" sz="1600" kern="0" dirty="0" smtClean="0">
                <a:latin typeface="+mn-ea"/>
              </a:rPr>
              <a:t>(ZY </a:t>
            </a:r>
            <a:r>
              <a:rPr lang="ko-KR" altLang="en-US" sz="1600" kern="0" dirty="0" smtClean="0">
                <a:latin typeface="+mn-ea"/>
              </a:rPr>
              <a:t>평면을 따라</a:t>
            </a:r>
            <a:r>
              <a:rPr lang="en-US" altLang="ko-KR" sz="1600" kern="0" dirty="0" smtClean="0">
                <a:latin typeface="+mn-ea"/>
              </a:rPr>
              <a:t>) </a:t>
            </a:r>
            <a:r>
              <a:rPr lang="ko-KR" altLang="en-US" sz="1600" kern="0" dirty="0" smtClean="0">
                <a:latin typeface="+mn-ea"/>
              </a:rPr>
              <a:t>이동되도록 복제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sp>
        <p:nvSpPr>
          <p:cNvPr id="28" name="오른쪽 화살표 27"/>
          <p:cNvSpPr/>
          <p:nvPr/>
        </p:nvSpPr>
        <p:spPr bwMode="auto">
          <a:xfrm>
            <a:off x="4284712" y="2668201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74" y="1638924"/>
            <a:ext cx="3790760" cy="25702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125" y="1699399"/>
            <a:ext cx="3551398" cy="24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 By Name &gt; </a:t>
            </a:r>
            <a:r>
              <a:rPr lang="en-US" altLang="ko-KR" sz="1600" kern="0" dirty="0" smtClean="0">
                <a:latin typeface="+mn-ea"/>
              </a:rPr>
              <a:t>Ear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>
                <a:latin typeface="+mn-ea"/>
              </a:rPr>
              <a:t>&gt; Selection &gt; Vertex</a:t>
            </a:r>
            <a:r>
              <a:rPr lang="ko-KR" altLang="en-US" sz="1600" kern="0" dirty="0">
                <a:latin typeface="+mn-ea"/>
              </a:rPr>
              <a:t>로 </a:t>
            </a:r>
            <a:r>
              <a:rPr lang="en-US" altLang="ko-KR" sz="1600" kern="0" dirty="0">
                <a:latin typeface="+mn-ea"/>
              </a:rPr>
              <a:t>spline</a:t>
            </a:r>
            <a:r>
              <a:rPr lang="ko-KR" altLang="en-US" sz="1600" kern="0" dirty="0">
                <a:latin typeface="+mn-ea"/>
              </a:rPr>
              <a:t>의 </a:t>
            </a:r>
            <a:r>
              <a:rPr lang="en-US" altLang="ko-KR" sz="1600" kern="0" dirty="0">
                <a:latin typeface="+mn-ea"/>
              </a:rPr>
              <a:t>vertex </a:t>
            </a:r>
            <a:r>
              <a:rPr lang="ko-KR" altLang="en-US" sz="1600" kern="0" dirty="0">
                <a:latin typeface="+mn-ea"/>
              </a:rPr>
              <a:t>위치 </a:t>
            </a:r>
            <a:r>
              <a:rPr lang="ko-KR" altLang="en-US" sz="1600" kern="0" dirty="0" smtClean="0">
                <a:latin typeface="+mn-ea"/>
              </a:rPr>
              <a:t>확인하면서 귀 부분 작업</a:t>
            </a: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019" y="1474061"/>
            <a:ext cx="2771775" cy="2590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133" y="4031059"/>
            <a:ext cx="4558322" cy="24869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189" y="4326804"/>
            <a:ext cx="2495550" cy="1895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414" y="1688373"/>
            <a:ext cx="3590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07" y="2607725"/>
            <a:ext cx="4199466" cy="3064475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위치를 조정해서 귀 모양 수정 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때 </a:t>
            </a:r>
            <a:r>
              <a:rPr lang="en-US" altLang="ko-KR" sz="1600" kern="0" dirty="0" smtClean="0">
                <a:latin typeface="+mn-ea"/>
              </a:rPr>
              <a:t>Spline vertex</a:t>
            </a:r>
            <a:r>
              <a:rPr lang="ko-KR" altLang="en-US" sz="1600" kern="0" dirty="0" smtClean="0">
                <a:latin typeface="+mn-ea"/>
              </a:rPr>
              <a:t>와 고정된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는 움직이지 말고 다른 쪽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이동</a:t>
            </a:r>
            <a:endParaRPr lang="en-US" altLang="ko-KR" sz="1200" kern="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5" y="2607725"/>
            <a:ext cx="4305300" cy="2867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100" y="2607725"/>
            <a:ext cx="24955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44" y="1772816"/>
            <a:ext cx="4199466" cy="3064475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지금까지 했던 방법을 이용해서 다음처럼 귀 생성</a:t>
            </a: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73" y="1772816"/>
            <a:ext cx="4686300" cy="294322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 bwMode="auto">
          <a:xfrm rot="21398766">
            <a:off x="7340289" y="3070651"/>
            <a:ext cx="340290" cy="34755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7377953" y="2599765"/>
            <a:ext cx="251012" cy="30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타원형 설명선 14"/>
          <p:cNvSpPr/>
          <p:nvPr/>
        </p:nvSpPr>
        <p:spPr bwMode="auto">
          <a:xfrm>
            <a:off x="4113935" y="4221088"/>
            <a:ext cx="2073435" cy="420610"/>
          </a:xfrm>
          <a:prstGeom prst="wedgeEllipseCallout">
            <a:avLst>
              <a:gd name="adj1" fmla="val 103603"/>
              <a:gd name="adj2" fmla="val -26539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Collapse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6" name="타원형 설명선 15"/>
          <p:cNvSpPr/>
          <p:nvPr/>
        </p:nvSpPr>
        <p:spPr bwMode="auto">
          <a:xfrm>
            <a:off x="6084168" y="1195777"/>
            <a:ext cx="2073435" cy="420610"/>
          </a:xfrm>
          <a:prstGeom prst="wedgeEllipseCallout">
            <a:avLst>
              <a:gd name="adj1" fmla="val 17996"/>
              <a:gd name="adj2" fmla="val 29515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Cut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678447"/>
            <a:ext cx="2771800" cy="20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귀와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닿아야 하는 얼굴 부분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정리</a:t>
            </a:r>
            <a:r>
              <a:rPr lang="en-US" altLang="ko-KR" sz="1600" kern="0" dirty="0" smtClean="0">
                <a:latin typeface="+mn-ea"/>
              </a:rPr>
              <a:t>(A)</a:t>
            </a:r>
            <a:r>
              <a:rPr lang="ko-KR" altLang="en-US" sz="1600" kern="0" dirty="0" smtClean="0">
                <a:latin typeface="+mn-ea"/>
              </a:rPr>
              <a:t> 후 </a:t>
            </a:r>
            <a:r>
              <a:rPr lang="en-US" altLang="ko-KR" sz="1600" kern="0" dirty="0" smtClean="0">
                <a:latin typeface="+mn-ea"/>
              </a:rPr>
              <a:t>Selection &gt; Poly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, Create</a:t>
            </a:r>
            <a:r>
              <a:rPr lang="ko-KR" altLang="en-US" sz="1600" kern="0" dirty="0" smtClean="0">
                <a:latin typeface="+mn-ea"/>
              </a:rPr>
              <a:t>로 귀와 연결 </a:t>
            </a:r>
            <a:r>
              <a:rPr lang="en-US" altLang="ko-KR" sz="1600" kern="0" dirty="0" smtClean="0">
                <a:latin typeface="+mn-ea"/>
              </a:rPr>
              <a:t>(B) 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SHIFT+ </a:t>
            </a:r>
            <a:r>
              <a:rPr lang="ko-KR" altLang="en-US" sz="1600" kern="0" dirty="0">
                <a:latin typeface="+mn-ea"/>
              </a:rPr>
              <a:t>이동 복제 </a:t>
            </a:r>
            <a:r>
              <a:rPr lang="en-US" altLang="ko-KR" sz="1600" kern="0" dirty="0" smtClean="0">
                <a:latin typeface="+mn-ea"/>
              </a:rPr>
              <a:t>(C)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" y="1774058"/>
            <a:ext cx="1850158" cy="19579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23" y="1700831"/>
            <a:ext cx="1941190" cy="2093211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 bwMode="auto">
          <a:xfrm>
            <a:off x="1658486" y="2753025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209978" y="1777818"/>
            <a:ext cx="4608512" cy="2016224"/>
            <a:chOff x="611560" y="4143765"/>
            <a:chExt cx="5272924" cy="234999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560" y="4143765"/>
              <a:ext cx="2259612" cy="234999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6163" y="4207147"/>
              <a:ext cx="2658321" cy="2048817"/>
            </a:xfrm>
            <a:prstGeom prst="rect">
              <a:avLst/>
            </a:prstGeom>
          </p:spPr>
        </p:pic>
        <p:sp>
          <p:nvSpPr>
            <p:cNvPr id="19" name="오른쪽 화살표 18"/>
            <p:cNvSpPr/>
            <p:nvPr/>
          </p:nvSpPr>
          <p:spPr bwMode="auto">
            <a:xfrm>
              <a:off x="2750354" y="4887930"/>
              <a:ext cx="709803" cy="614498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accent3">
                      <a:lumMod val="95000"/>
                    </a:schemeClr>
                  </a:solidFill>
                  <a:effectLst/>
                  <a:latin typeface="+mj-lt"/>
                  <a:ea typeface="굴림" pitchFamily="50" charset="-127"/>
                </a:rPr>
                <a:t>(B)</a:t>
              </a:r>
              <a:endPara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2" y="4321268"/>
            <a:ext cx="2752855" cy="19325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6333" y="4306919"/>
            <a:ext cx="2669435" cy="196121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 bwMode="auto">
          <a:xfrm>
            <a:off x="2699792" y="5546753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5474" y="4296306"/>
            <a:ext cx="1519309" cy="171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0369" y="4281509"/>
            <a:ext cx="1583186" cy="1825588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 bwMode="auto">
          <a:xfrm>
            <a:off x="7057675" y="5702187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18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Target Weld (A, C)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err="1" smtClean="0">
                <a:latin typeface="+mn-ea"/>
              </a:rPr>
              <a:t>SHIFT+Edge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이동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복제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Border &gt; Cap (D), Selection &gt; Vertex &gt; Cut (E)</a:t>
            </a:r>
            <a:endParaRPr lang="en-US" altLang="ko-KR" sz="1600" kern="0" dirty="0"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7504" y="1975934"/>
            <a:ext cx="2520280" cy="2314575"/>
            <a:chOff x="179512" y="1772816"/>
            <a:chExt cx="2664296" cy="24172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1772816"/>
              <a:ext cx="2664296" cy="2417204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/>
            <p:nvPr/>
          </p:nvCxnSpPr>
          <p:spPr bwMode="auto">
            <a:xfrm flipH="1">
              <a:off x="923366" y="3164541"/>
              <a:ext cx="376516" cy="17033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직선 화살표 연결선 21"/>
            <p:cNvCxnSpPr/>
            <p:nvPr/>
          </p:nvCxnSpPr>
          <p:spPr bwMode="auto">
            <a:xfrm flipH="1" flipV="1">
              <a:off x="1111624" y="3343835"/>
              <a:ext cx="484094" cy="3137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868" y="1975934"/>
            <a:ext cx="2514600" cy="231457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 bwMode="auto">
          <a:xfrm>
            <a:off x="2359763" y="3058783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656" y="2276872"/>
            <a:ext cx="1867891" cy="19327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221" y="2276873"/>
            <a:ext cx="1694730" cy="1826218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 bwMode="auto">
          <a:xfrm>
            <a:off x="7017645" y="2448552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7453" y="4330373"/>
            <a:ext cx="1602220" cy="2481387"/>
            <a:chOff x="17453" y="4330373"/>
            <a:chExt cx="1602220" cy="2481387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453" y="4330373"/>
              <a:ext cx="1602220" cy="2481387"/>
            </a:xfrm>
            <a:prstGeom prst="rect">
              <a:avLst/>
            </a:prstGeom>
          </p:spPr>
        </p:pic>
        <p:cxnSp>
          <p:nvCxnSpPr>
            <p:cNvPr id="31" name="직선 화살표 연결선 30"/>
            <p:cNvCxnSpPr/>
            <p:nvPr/>
          </p:nvCxnSpPr>
          <p:spPr bwMode="auto">
            <a:xfrm flipH="1">
              <a:off x="842682" y="6284260"/>
              <a:ext cx="259977" cy="358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직선 화살표 연결선 33"/>
            <p:cNvCxnSpPr/>
            <p:nvPr/>
          </p:nvCxnSpPr>
          <p:spPr bwMode="auto">
            <a:xfrm flipH="1">
              <a:off x="412376" y="6203576"/>
              <a:ext cx="152400" cy="107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직선 화살표 연결선 36"/>
            <p:cNvCxnSpPr/>
            <p:nvPr/>
          </p:nvCxnSpPr>
          <p:spPr bwMode="auto">
            <a:xfrm>
              <a:off x="403412" y="6078071"/>
              <a:ext cx="0" cy="2061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736" y="4326371"/>
            <a:ext cx="1385357" cy="2511518"/>
          </a:xfrm>
          <a:prstGeom prst="rect">
            <a:avLst/>
          </a:prstGeom>
        </p:spPr>
      </p:pic>
      <p:sp>
        <p:nvSpPr>
          <p:cNvPr id="41" name="오른쪽 화살표 40"/>
          <p:cNvSpPr/>
          <p:nvPr/>
        </p:nvSpPr>
        <p:spPr bwMode="auto">
          <a:xfrm>
            <a:off x="1619292" y="5157911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1587" y="4437112"/>
            <a:ext cx="1566541" cy="243956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9121" y="4508047"/>
            <a:ext cx="1466850" cy="2228850"/>
          </a:xfrm>
          <a:prstGeom prst="rect">
            <a:avLst/>
          </a:prstGeom>
        </p:spPr>
      </p:pic>
      <p:sp>
        <p:nvSpPr>
          <p:cNvPr id="45" name="오른쪽 화살표 44"/>
          <p:cNvSpPr/>
          <p:nvPr/>
        </p:nvSpPr>
        <p:spPr bwMode="auto">
          <a:xfrm>
            <a:off x="5779442" y="5305712"/>
            <a:ext cx="948667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(D, E)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8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52802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500" kern="0" dirty="0" smtClean="0">
                <a:latin typeface="+mn-ea"/>
              </a:rPr>
              <a:t>(</a:t>
            </a:r>
            <a:r>
              <a:rPr lang="ko-KR" altLang="en-US" sz="1500" kern="0" dirty="0" smtClean="0">
                <a:latin typeface="+mn-ea"/>
              </a:rPr>
              <a:t>참고</a:t>
            </a:r>
            <a:r>
              <a:rPr lang="en-US" altLang="ko-KR" sz="1500" kern="0" dirty="0" smtClean="0">
                <a:latin typeface="+mn-ea"/>
              </a:rPr>
              <a:t>)</a:t>
            </a:r>
            <a:endParaRPr lang="en-US" altLang="ko-KR" sz="15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중간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목표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25794"/>
            <a:ext cx="61341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4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Spline vertex</a:t>
            </a:r>
            <a:r>
              <a:rPr lang="ko-KR" altLang="en-US" sz="1600" kern="0" dirty="0" smtClean="0">
                <a:latin typeface="+mn-ea"/>
              </a:rPr>
              <a:t>에 맞게 위치 조정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위치 조정을 하기 힘들다면</a:t>
            </a:r>
            <a:r>
              <a:rPr lang="en-US" altLang="ko-KR" sz="1600" kern="0" dirty="0" smtClean="0">
                <a:latin typeface="+mn-ea"/>
              </a:rPr>
              <a:t>…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Selection &gt; Vertex. Snap</a:t>
            </a:r>
            <a:r>
              <a:rPr lang="ko-KR" altLang="en-US" sz="1200" kern="0" dirty="0" smtClean="0">
                <a:latin typeface="+mn-ea"/>
              </a:rPr>
              <a:t>을 켠 상태에서 </a:t>
            </a:r>
            <a:r>
              <a:rPr lang="en-US" altLang="ko-KR" sz="1200" kern="0" dirty="0" smtClean="0">
                <a:latin typeface="+mn-ea"/>
              </a:rPr>
              <a:t>Spline </a:t>
            </a:r>
            <a:r>
              <a:rPr lang="ko-KR" altLang="en-US" sz="1200" kern="0" dirty="0" smtClean="0">
                <a:latin typeface="+mn-ea"/>
              </a:rPr>
              <a:t>위에 </a:t>
            </a:r>
            <a:r>
              <a:rPr lang="en-US" altLang="ko-KR" sz="1200" kern="0" dirty="0" smtClean="0">
                <a:latin typeface="+mn-ea"/>
              </a:rPr>
              <a:t>Create</a:t>
            </a:r>
            <a:r>
              <a:rPr lang="ko-KR" altLang="en-US" sz="1200" kern="0" dirty="0" smtClean="0">
                <a:latin typeface="+mn-ea"/>
              </a:rPr>
              <a:t>로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생성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Edge </a:t>
            </a:r>
            <a:r>
              <a:rPr lang="ko-KR" altLang="en-US" sz="1200" kern="0" dirty="0" smtClean="0">
                <a:latin typeface="+mn-ea"/>
              </a:rPr>
              <a:t>이동 복제로 </a:t>
            </a:r>
            <a:r>
              <a:rPr lang="en-US" altLang="ko-KR" sz="1200" kern="0" dirty="0" smtClean="0">
                <a:latin typeface="+mn-ea"/>
              </a:rPr>
              <a:t>poly </a:t>
            </a:r>
            <a:r>
              <a:rPr lang="ko-KR" altLang="en-US" sz="1200" kern="0" dirty="0" smtClean="0">
                <a:latin typeface="+mn-ea"/>
              </a:rPr>
              <a:t>생성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그 후 이동시킬 </a:t>
            </a:r>
            <a:r>
              <a:rPr lang="en-US" altLang="ko-KR" sz="1200" kern="0" dirty="0" smtClean="0">
                <a:latin typeface="+mn-ea"/>
              </a:rPr>
              <a:t>poly </a:t>
            </a:r>
            <a:r>
              <a:rPr lang="ko-KR" altLang="en-US" sz="1200" kern="0" dirty="0" smtClean="0">
                <a:latin typeface="+mn-ea"/>
              </a:rPr>
              <a:t>위의 </a:t>
            </a:r>
            <a:r>
              <a:rPr lang="en-US" altLang="ko-KR" sz="1200" kern="0" dirty="0" smtClean="0">
                <a:latin typeface="+mn-ea"/>
              </a:rPr>
              <a:t>vertex</a:t>
            </a:r>
            <a:r>
              <a:rPr lang="ko-KR" altLang="en-US" sz="1200" kern="0" dirty="0" smtClean="0">
                <a:latin typeface="+mn-ea"/>
              </a:rPr>
              <a:t>와 </a:t>
            </a:r>
            <a:r>
              <a:rPr lang="en-US" altLang="ko-KR" sz="1200" kern="0" dirty="0" smtClean="0">
                <a:latin typeface="+mn-ea"/>
              </a:rPr>
              <a:t>Target Weld</a:t>
            </a:r>
            <a:r>
              <a:rPr lang="ko-KR" altLang="en-US" sz="1200" kern="0" dirty="0" smtClean="0">
                <a:latin typeface="+mn-ea"/>
              </a:rPr>
              <a:t>로 결합 </a:t>
            </a:r>
            <a:r>
              <a:rPr lang="en-US" altLang="ko-KR" sz="1200" kern="0" dirty="0" smtClean="0">
                <a:latin typeface="+mn-ea"/>
              </a:rPr>
              <a:t>(C)</a:t>
            </a: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45" y="188640"/>
            <a:ext cx="2781378" cy="2160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4" y="2910760"/>
            <a:ext cx="2560590" cy="21371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2997737"/>
            <a:ext cx="2361405" cy="20350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00" y="2889119"/>
            <a:ext cx="2412695" cy="206276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 bwMode="auto">
          <a:xfrm>
            <a:off x="487258" y="2691933"/>
            <a:ext cx="68199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3576690" y="2695518"/>
            <a:ext cx="68199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6427241" y="2704483"/>
            <a:ext cx="68199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6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목 만들기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Neck</a:t>
            </a:r>
            <a:r>
              <a:rPr lang="ko-KR" altLang="en-US" sz="1200" kern="0" dirty="0" smtClean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Spline</a:t>
            </a:r>
            <a:r>
              <a:rPr lang="ko-KR" altLang="en-US" sz="1200" kern="0" dirty="0" smtClean="0">
                <a:latin typeface="+mn-ea"/>
              </a:rPr>
              <a:t>의 </a:t>
            </a:r>
            <a:r>
              <a:rPr lang="en-US" altLang="ko-KR" sz="1200" kern="0" dirty="0" smtClean="0">
                <a:latin typeface="+mn-ea"/>
              </a:rPr>
              <a:t>vertex</a:t>
            </a:r>
            <a:r>
              <a:rPr lang="ko-KR" altLang="en-US" sz="1200" kern="0" dirty="0" smtClean="0">
                <a:latin typeface="+mn-ea"/>
              </a:rPr>
              <a:t>를 미리 생성해서 표시한 후 작업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(Selection &gt; Vertex &gt; Create </a:t>
            </a:r>
            <a:r>
              <a:rPr lang="ko-KR" altLang="en-US" sz="1200" kern="0" dirty="0" smtClean="0">
                <a:latin typeface="+mn-ea"/>
              </a:rPr>
              <a:t>이용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반드시 </a:t>
            </a:r>
            <a:r>
              <a:rPr lang="en-US" altLang="ko-KR" sz="1200" kern="0" dirty="0" smtClean="0">
                <a:latin typeface="+mn-ea"/>
              </a:rPr>
              <a:t>snap </a:t>
            </a:r>
            <a:r>
              <a:rPr lang="ko-KR" altLang="en-US" sz="1200" kern="0" dirty="0" smtClean="0">
                <a:latin typeface="+mn-ea"/>
              </a:rPr>
              <a:t>켠 후 작업</a:t>
            </a:r>
            <a:r>
              <a:rPr lang="en-US" altLang="ko-KR" sz="1200" kern="0" dirty="0" smtClean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약간 씩 위치가 어긋난 </a:t>
            </a:r>
            <a:r>
              <a:rPr lang="en-US" altLang="ko-KR" sz="1200" kern="0" dirty="0" smtClean="0">
                <a:latin typeface="+mn-ea"/>
              </a:rPr>
              <a:t>vertex</a:t>
            </a:r>
            <a:r>
              <a:rPr lang="ko-KR" altLang="en-US" sz="1200" kern="0" dirty="0" smtClean="0">
                <a:latin typeface="+mn-ea"/>
              </a:rPr>
              <a:t>는 </a:t>
            </a:r>
            <a:r>
              <a:rPr lang="en-US" altLang="ko-KR" sz="1200" kern="0" dirty="0" smtClean="0">
                <a:latin typeface="+mn-ea"/>
              </a:rPr>
              <a:t>Target Weld</a:t>
            </a:r>
            <a:r>
              <a:rPr lang="ko-KR" altLang="en-US" sz="1200" kern="0" dirty="0" smtClean="0">
                <a:latin typeface="+mn-ea"/>
              </a:rPr>
              <a:t>로 위치 수정</a:t>
            </a:r>
            <a:endParaRPr lang="en-US" altLang="ko-KR" sz="8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04864"/>
            <a:ext cx="4544596" cy="44287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835" y="2204864"/>
            <a:ext cx="3291355" cy="2172512"/>
          </a:xfrm>
          <a:prstGeom prst="rect">
            <a:avLst/>
          </a:prstGeom>
        </p:spPr>
      </p:pic>
      <p:sp>
        <p:nvSpPr>
          <p:cNvPr id="6" name="타원형 설명선 5"/>
          <p:cNvSpPr/>
          <p:nvPr/>
        </p:nvSpPr>
        <p:spPr bwMode="auto">
          <a:xfrm>
            <a:off x="6809952" y="1537993"/>
            <a:ext cx="2073435" cy="764891"/>
          </a:xfrm>
          <a:prstGeom prst="wedgeEllipseCallout">
            <a:avLst>
              <a:gd name="adj1" fmla="val 2561"/>
              <a:gd name="adj2" fmla="val 16648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50" kern="0" dirty="0">
                <a:latin typeface="+mn-ea"/>
              </a:rPr>
              <a:t>snap </a:t>
            </a:r>
            <a:r>
              <a:rPr lang="ko-KR" altLang="en-US" sz="1050" kern="0" dirty="0">
                <a:latin typeface="+mn-ea"/>
              </a:rPr>
              <a:t>켠 </a:t>
            </a:r>
            <a:r>
              <a:rPr lang="ko-KR" altLang="en-US" sz="1050" kern="0" dirty="0" smtClean="0">
                <a:latin typeface="+mn-ea"/>
              </a:rPr>
              <a:t>후 </a:t>
            </a:r>
            <a:r>
              <a:rPr lang="en-US" altLang="ko-KR" sz="1050" kern="0" dirty="0" smtClean="0">
                <a:latin typeface="+mn-ea"/>
              </a:rPr>
              <a:t>vertex &gt; create</a:t>
            </a:r>
            <a:r>
              <a:rPr lang="ko-KR" altLang="en-US" sz="1050" kern="0" dirty="0" smtClean="0">
                <a:latin typeface="+mn-ea"/>
              </a:rPr>
              <a:t>를 클릭하고 </a:t>
            </a:r>
            <a:r>
              <a:rPr lang="en-US" altLang="ko-KR" sz="1050" kern="0" dirty="0" smtClean="0">
                <a:latin typeface="+mn-ea"/>
              </a:rPr>
              <a:t>spline </a:t>
            </a:r>
            <a:r>
              <a:rPr lang="ko-KR" altLang="en-US" sz="1050" kern="0" dirty="0" smtClean="0">
                <a:latin typeface="+mn-ea"/>
              </a:rPr>
              <a:t>주변으로 가면 노란색 십자가 표시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030" y="4377376"/>
            <a:ext cx="3044844" cy="24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Edge + SHIFT </a:t>
            </a:r>
            <a:r>
              <a:rPr lang="ko-KR" altLang="en-US" sz="1600" kern="0" dirty="0" smtClean="0">
                <a:latin typeface="+mn-ea"/>
              </a:rPr>
              <a:t>이동 복제를 하면서 미리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표시한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</a:t>
            </a:r>
            <a:r>
              <a:rPr lang="en-US" altLang="ko-KR" sz="1600" kern="0" dirty="0" smtClean="0">
                <a:latin typeface="+mn-ea"/>
              </a:rPr>
              <a:t>Target Weld</a:t>
            </a:r>
            <a:r>
              <a:rPr lang="ko-KR" altLang="en-US" sz="1600" kern="0" dirty="0" smtClean="0">
                <a:latin typeface="+mn-ea"/>
              </a:rPr>
              <a:t>로 맞춰 나가면서 작업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이동 복제로 표시한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err="1" smtClean="0">
                <a:latin typeface="+mn-ea"/>
              </a:rPr>
              <a:t>들끼리</a:t>
            </a:r>
            <a:r>
              <a:rPr lang="ko-KR" altLang="en-US" sz="1600" kern="0" dirty="0" smtClean="0">
                <a:latin typeface="+mn-ea"/>
              </a:rPr>
              <a:t> 연결</a:t>
            </a:r>
            <a:r>
              <a:rPr lang="en-US" altLang="ko-KR" sz="1600" kern="0" dirty="0" smtClean="0">
                <a:latin typeface="+mn-ea"/>
              </a:rPr>
              <a:t>(B)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9" y="3237951"/>
            <a:ext cx="3419872" cy="27814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3356992"/>
            <a:ext cx="2245493" cy="27071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044505" y="3332970"/>
            <a:ext cx="2446100" cy="2767955"/>
            <a:chOff x="3563888" y="3356992"/>
            <a:chExt cx="2446100" cy="27679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356992"/>
              <a:ext cx="2446100" cy="2767955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/>
            <p:nvPr/>
          </p:nvCxnSpPr>
          <p:spPr bwMode="auto">
            <a:xfrm flipH="1" flipV="1">
              <a:off x="4566151" y="4385686"/>
              <a:ext cx="221002" cy="697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직선 화살표 연결선 12"/>
            <p:cNvCxnSpPr/>
            <p:nvPr/>
          </p:nvCxnSpPr>
          <p:spPr bwMode="auto">
            <a:xfrm flipH="1" flipV="1">
              <a:off x="4395822" y="4717381"/>
              <a:ext cx="292719" cy="1235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5" name="오른쪽 화살표 14"/>
          <p:cNvSpPr/>
          <p:nvPr/>
        </p:nvSpPr>
        <p:spPr bwMode="auto">
          <a:xfrm>
            <a:off x="6025331" y="4321450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927449" y="3114755"/>
            <a:ext cx="68199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6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귀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아래 부분을 </a:t>
            </a:r>
            <a:r>
              <a:rPr lang="en-US" altLang="ko-KR" sz="1600" kern="0" dirty="0" smtClean="0">
                <a:latin typeface="+mn-ea"/>
              </a:rPr>
              <a:t>Selection &gt; Border &gt; Cap</a:t>
            </a:r>
            <a:r>
              <a:rPr lang="ko-KR" altLang="en-US" sz="1600" kern="0" dirty="0" smtClean="0">
                <a:latin typeface="+mn-ea"/>
              </a:rPr>
              <a:t>으로 막아줌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너무 굴곡이 심하면 </a:t>
            </a:r>
            <a:r>
              <a:rPr lang="en-US" altLang="ko-KR" sz="1600" kern="0" dirty="0" smtClean="0">
                <a:latin typeface="+mn-ea"/>
              </a:rPr>
              <a:t>Cut</a:t>
            </a:r>
            <a:r>
              <a:rPr lang="ko-KR" altLang="en-US" sz="1600" kern="0" dirty="0" smtClean="0">
                <a:latin typeface="+mn-ea"/>
              </a:rPr>
              <a:t>으로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추가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삭제 후 정리해도 </a:t>
            </a:r>
            <a:r>
              <a:rPr lang="en-US" altLang="ko-KR" sz="1600" kern="0" dirty="0" smtClean="0">
                <a:latin typeface="+mn-ea"/>
              </a:rPr>
              <a:t>OK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9" y="3403337"/>
            <a:ext cx="3594773" cy="31288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92" y="4004340"/>
            <a:ext cx="2471341" cy="215907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 bwMode="auto">
          <a:xfrm>
            <a:off x="3254538" y="4660529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260" y="4255673"/>
            <a:ext cx="1876425" cy="188595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 bwMode="auto">
          <a:xfrm>
            <a:off x="6206685" y="4824704"/>
            <a:ext cx="709803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7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목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뒤 쪽도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에 추가한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따라서 작업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36912"/>
            <a:ext cx="4026159" cy="25892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421" y="2838670"/>
            <a:ext cx="2530728" cy="22547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42" y="3028448"/>
            <a:ext cx="2134660" cy="193223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 flipH="1" flipV="1">
            <a:off x="5721350" y="3879850"/>
            <a:ext cx="31750" cy="1968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직선 화살표 연결선 15"/>
          <p:cNvCxnSpPr/>
          <p:nvPr/>
        </p:nvCxnSpPr>
        <p:spPr bwMode="auto">
          <a:xfrm flipH="1" flipV="1">
            <a:off x="5219700" y="3549650"/>
            <a:ext cx="158750" cy="234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직선 화살표 연결선 16"/>
          <p:cNvCxnSpPr/>
          <p:nvPr/>
        </p:nvCxnSpPr>
        <p:spPr bwMode="auto">
          <a:xfrm flipV="1">
            <a:off x="6337300" y="4248150"/>
            <a:ext cx="57150" cy="88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7067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나머지 부분도 마무리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353868"/>
            <a:ext cx="1706299" cy="3954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246" y="2488083"/>
            <a:ext cx="1728192" cy="36818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2575" y="2474999"/>
            <a:ext cx="1873799" cy="3719292"/>
            <a:chOff x="265699" y="2477404"/>
            <a:chExt cx="1873799" cy="37192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699" y="2477404"/>
              <a:ext cx="1873799" cy="3719292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 bwMode="auto">
            <a:xfrm flipH="1" flipV="1">
              <a:off x="1752600" y="3952875"/>
              <a:ext cx="26069" cy="1808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직선 화살표 연결선 14"/>
            <p:cNvCxnSpPr/>
            <p:nvPr/>
          </p:nvCxnSpPr>
          <p:spPr bwMode="auto">
            <a:xfrm flipV="1">
              <a:off x="1188120" y="4086225"/>
              <a:ext cx="250155" cy="2475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17" y="2419691"/>
            <a:ext cx="1847461" cy="379722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 bwMode="auto">
          <a:xfrm>
            <a:off x="1372713" y="5529129"/>
            <a:ext cx="1531879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Target Weld</a:t>
            </a:r>
            <a:endParaRPr kumimoji="0" lang="ko-KR" altLang="en-US" sz="11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 bwMode="auto">
          <a:xfrm>
            <a:off x="3990426" y="5529129"/>
            <a:ext cx="1531879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Cap</a:t>
            </a:r>
            <a:endParaRPr kumimoji="0" lang="ko-KR" altLang="en-US" sz="11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 bwMode="auto">
          <a:xfrm>
            <a:off x="6227022" y="5529129"/>
            <a:ext cx="1531879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Cut</a:t>
            </a:r>
            <a:endParaRPr kumimoji="0" lang="ko-KR" altLang="en-US" sz="11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7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완성</a:t>
            </a:r>
            <a:r>
              <a:rPr lang="en-US" altLang="ko-KR" sz="1600" kern="0" dirty="0" smtClean="0">
                <a:latin typeface="+mn-ea"/>
              </a:rPr>
              <a:t>!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Element</a:t>
            </a:r>
            <a:r>
              <a:rPr lang="ko-KR" altLang="en-US" sz="1600" kern="0" dirty="0" smtClean="0">
                <a:latin typeface="+mn-ea"/>
              </a:rPr>
              <a:t>로 전체 선택 후 </a:t>
            </a:r>
            <a:r>
              <a:rPr lang="en-US" altLang="ko-KR" sz="1600" kern="0" dirty="0" smtClean="0">
                <a:latin typeface="+mn-ea"/>
              </a:rPr>
              <a:t>Auto Smooth</a:t>
            </a:r>
          </a:p>
        </p:txBody>
      </p:sp>
      <p:sp>
        <p:nvSpPr>
          <p:cNvPr id="20" name="오른쪽 화살표 19"/>
          <p:cNvSpPr/>
          <p:nvPr/>
        </p:nvSpPr>
        <p:spPr bwMode="auto">
          <a:xfrm>
            <a:off x="3864821" y="3356991"/>
            <a:ext cx="1531879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Auto Smooth</a:t>
            </a:r>
            <a:endParaRPr lang="ko-KR" altLang="en-US" sz="11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7" y="2120502"/>
            <a:ext cx="3817094" cy="3701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120502"/>
            <a:ext cx="3773135" cy="35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들을 모두 삭제한 후</a:t>
            </a:r>
            <a:r>
              <a:rPr lang="en-US" altLang="ko-KR" sz="1600" kern="0" dirty="0" smtClean="0">
                <a:latin typeface="+mn-ea"/>
              </a:rPr>
              <a:t> Modifier 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Symmetry </a:t>
            </a:r>
            <a:r>
              <a:rPr lang="ko-KR" altLang="en-US" sz="1600" kern="0" dirty="0" smtClean="0">
                <a:latin typeface="+mn-ea"/>
              </a:rPr>
              <a:t>적용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56792"/>
            <a:ext cx="847725" cy="1666875"/>
          </a:xfrm>
          <a:prstGeom prst="rect">
            <a:avLst/>
          </a:prstGeom>
        </p:spPr>
      </p:pic>
      <p:sp>
        <p:nvSpPr>
          <p:cNvPr id="8" name="타원형 설명선 7"/>
          <p:cNvSpPr/>
          <p:nvPr/>
        </p:nvSpPr>
        <p:spPr bwMode="auto">
          <a:xfrm>
            <a:off x="107504" y="1844824"/>
            <a:ext cx="1857411" cy="420610"/>
          </a:xfrm>
          <a:prstGeom prst="wedgeEllipseCallout">
            <a:avLst>
              <a:gd name="adj1" fmla="val 72824"/>
              <a:gd name="adj2" fmla="val 15581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우리가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작업한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3D geometry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타원형 설명선 8"/>
          <p:cNvSpPr/>
          <p:nvPr/>
        </p:nvSpPr>
        <p:spPr bwMode="auto">
          <a:xfrm>
            <a:off x="22575" y="2488004"/>
            <a:ext cx="2073435" cy="420610"/>
          </a:xfrm>
          <a:prstGeom prst="wedgeEllipseCallout">
            <a:avLst>
              <a:gd name="adj1" fmla="val 64555"/>
              <a:gd name="adj2" fmla="val 5844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보조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spline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115" y="3309156"/>
            <a:ext cx="3849768" cy="35450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289759"/>
            <a:ext cx="3773135" cy="3545021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 bwMode="auto">
          <a:xfrm>
            <a:off x="3781272" y="4071156"/>
            <a:ext cx="1531879" cy="614498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Symmetry</a:t>
            </a:r>
            <a:endParaRPr lang="ko-KR" altLang="en-US" sz="11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100" dirty="0" smtClean="0"/>
              <a:t>과제 </a:t>
            </a:r>
            <a:endParaRPr lang="ko-KR" altLang="en-US" sz="21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575" y="1170924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캔 모델링 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교과서 </a:t>
            </a:r>
            <a:r>
              <a:rPr lang="en-US" altLang="ko-KR" sz="1600" kern="0" dirty="0" smtClean="0">
                <a:latin typeface="+mn-ea"/>
              </a:rPr>
              <a:t>pp. 559-589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Pepsi </a:t>
            </a:r>
            <a:r>
              <a:rPr lang="en-US" altLang="ko-KR" sz="1600" kern="0" dirty="0" smtClean="0">
                <a:latin typeface="+mn-ea"/>
              </a:rPr>
              <a:t>images.zip</a:t>
            </a:r>
            <a:r>
              <a:rPr lang="ko-KR" altLang="en-US" sz="1600" kern="0" smtClean="0">
                <a:latin typeface="+mn-ea"/>
              </a:rPr>
              <a:t> 파일 사용</a:t>
            </a:r>
            <a:endParaRPr lang="en-US" altLang="ko-KR" sz="1600" kern="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51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Cut(ALT+C)</a:t>
            </a:r>
            <a:r>
              <a:rPr lang="ko-KR" altLang="en-US" sz="1200" kern="0" dirty="0" smtClean="0">
                <a:latin typeface="+mn-ea"/>
              </a:rPr>
              <a:t>로</a:t>
            </a:r>
            <a:r>
              <a:rPr lang="en-US" altLang="ko-KR" sz="1200" kern="0" dirty="0" smtClean="0">
                <a:latin typeface="+mn-ea"/>
              </a:rPr>
              <a:t> Edge 2</a:t>
            </a:r>
            <a:r>
              <a:rPr lang="ko-KR" altLang="en-US" sz="1200" kern="0" dirty="0" smtClean="0">
                <a:latin typeface="+mn-ea"/>
              </a:rPr>
              <a:t>개 추가</a:t>
            </a:r>
            <a:r>
              <a:rPr lang="en-US" altLang="ko-KR" sz="1200" kern="0" dirty="0">
                <a:latin typeface="+mn-ea"/>
              </a:rPr>
              <a:t> (A)</a:t>
            </a:r>
            <a:r>
              <a:rPr lang="ko-KR" altLang="en-US" sz="1200" kern="0" dirty="0" smtClean="0">
                <a:latin typeface="+mn-ea"/>
              </a:rPr>
              <a:t> 후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위치 조정 </a:t>
            </a:r>
            <a:r>
              <a:rPr lang="en-US" altLang="ko-KR" sz="12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다시</a:t>
            </a:r>
            <a:r>
              <a:rPr lang="en-US" altLang="ko-KR" sz="1200" kern="0" dirty="0" smtClean="0">
                <a:latin typeface="+mn-ea"/>
              </a:rPr>
              <a:t> Cut</a:t>
            </a:r>
            <a:r>
              <a:rPr lang="ko-KR" altLang="en-US" sz="1200" kern="0" dirty="0" smtClean="0">
                <a:latin typeface="+mn-ea"/>
              </a:rPr>
              <a:t>으로 </a:t>
            </a:r>
            <a:r>
              <a:rPr lang="en-US" altLang="ko-KR" sz="1200" kern="0" dirty="0" smtClean="0">
                <a:latin typeface="+mn-ea"/>
              </a:rPr>
              <a:t>Edge </a:t>
            </a:r>
            <a:r>
              <a:rPr lang="ko-KR" altLang="en-US" sz="1200" kern="0" dirty="0" smtClean="0">
                <a:latin typeface="+mn-ea"/>
              </a:rPr>
              <a:t>추가 </a:t>
            </a:r>
            <a:r>
              <a:rPr lang="en-US" altLang="ko-KR" sz="1200" kern="0" dirty="0">
                <a:latin typeface="+mn-ea"/>
              </a:rPr>
              <a:t>(C1 &amp; C2 &amp; C3</a:t>
            </a:r>
            <a:r>
              <a:rPr lang="en-US" altLang="ko-KR" sz="1200" kern="0" dirty="0" smtClean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Selection </a:t>
            </a:r>
            <a:r>
              <a:rPr lang="en-US" altLang="ko-KR" sz="1200" kern="0" dirty="0">
                <a:latin typeface="+mn-ea"/>
              </a:rPr>
              <a:t>&gt; Vertex </a:t>
            </a:r>
            <a:r>
              <a:rPr lang="ko-KR" altLang="en-US" sz="1200" kern="0" dirty="0" smtClean="0">
                <a:latin typeface="+mn-ea"/>
              </a:rPr>
              <a:t>후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위치 조정</a:t>
            </a:r>
            <a:r>
              <a:rPr lang="en-US" altLang="ko-KR" sz="1200" kern="0" dirty="0" smtClean="0">
                <a:latin typeface="+mn-ea"/>
              </a:rPr>
              <a:t>(D)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" y="2859780"/>
            <a:ext cx="2149300" cy="161725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404015" y="2781599"/>
            <a:ext cx="2035440" cy="1695434"/>
            <a:chOff x="2575811" y="4800171"/>
            <a:chExt cx="2035440" cy="16954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5811" y="4800171"/>
              <a:ext cx="2035440" cy="1695434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 bwMode="auto">
            <a:xfrm rot="1109008">
              <a:off x="3736994" y="4998780"/>
              <a:ext cx="229813" cy="52109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70" y="2708920"/>
            <a:ext cx="1987194" cy="1840791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 bwMode="auto">
          <a:xfrm>
            <a:off x="4245186" y="3380374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 bwMode="auto">
          <a:xfrm>
            <a:off x="1970854" y="3380374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275" y="2786025"/>
            <a:ext cx="1964048" cy="168657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 bwMode="auto">
          <a:xfrm>
            <a:off x="6629240" y="3383016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(C1)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9275" y="4757920"/>
            <a:ext cx="1964048" cy="1711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286" y="4757920"/>
            <a:ext cx="1734954" cy="1655414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 bwMode="auto">
          <a:xfrm flipV="1">
            <a:off x="7596336" y="3154680"/>
            <a:ext cx="343704" cy="1303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/>
          <p:cNvCxnSpPr/>
          <p:nvPr/>
        </p:nvCxnSpPr>
        <p:spPr bwMode="auto">
          <a:xfrm flipV="1">
            <a:off x="7940040" y="3068960"/>
            <a:ext cx="304368" cy="857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직선 연결선 24"/>
          <p:cNvCxnSpPr/>
          <p:nvPr/>
        </p:nvCxnSpPr>
        <p:spPr bwMode="auto">
          <a:xfrm flipH="1" flipV="1">
            <a:off x="8244408" y="3046668"/>
            <a:ext cx="281146" cy="2229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직선 연결선 27"/>
          <p:cNvCxnSpPr/>
          <p:nvPr/>
        </p:nvCxnSpPr>
        <p:spPr bwMode="auto">
          <a:xfrm flipH="1" flipV="1">
            <a:off x="8525554" y="3068960"/>
            <a:ext cx="204699" cy="1508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직선 연결선 30"/>
          <p:cNvCxnSpPr/>
          <p:nvPr/>
        </p:nvCxnSpPr>
        <p:spPr bwMode="auto">
          <a:xfrm flipH="1" flipV="1">
            <a:off x="8730253" y="3232168"/>
            <a:ext cx="165070" cy="2054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4"/>
          <p:cNvCxnSpPr/>
          <p:nvPr/>
        </p:nvCxnSpPr>
        <p:spPr bwMode="auto">
          <a:xfrm flipV="1">
            <a:off x="7424484" y="5433060"/>
            <a:ext cx="225996" cy="18314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6"/>
          <p:cNvCxnSpPr/>
          <p:nvPr/>
        </p:nvCxnSpPr>
        <p:spPr bwMode="auto">
          <a:xfrm flipV="1">
            <a:off x="7650480" y="5372100"/>
            <a:ext cx="213360" cy="74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>
            <a:off x="5127456" y="5677664"/>
            <a:ext cx="122724" cy="449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오른쪽 화살표 40"/>
          <p:cNvSpPr/>
          <p:nvPr/>
        </p:nvSpPr>
        <p:spPr bwMode="auto">
          <a:xfrm rot="5400000">
            <a:off x="7731624" y="4305905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(C2)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 flipH="1">
            <a:off x="6420997" y="5263140"/>
            <a:ext cx="809888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(C3)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3768" y="4712602"/>
            <a:ext cx="1993899" cy="1643906"/>
          </a:xfrm>
          <a:prstGeom prst="rect">
            <a:avLst/>
          </a:prstGeom>
        </p:spPr>
      </p:pic>
      <p:sp>
        <p:nvSpPr>
          <p:cNvPr id="44" name="오른쪽 화살표 43"/>
          <p:cNvSpPr/>
          <p:nvPr/>
        </p:nvSpPr>
        <p:spPr bwMode="auto">
          <a:xfrm flipH="1">
            <a:off x="4193672" y="5246523"/>
            <a:ext cx="809888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(D)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33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93" y="3181847"/>
            <a:ext cx="1847659" cy="1772126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Selection &gt; Edge</a:t>
            </a:r>
            <a:r>
              <a:rPr lang="ko-KR" altLang="en-US" sz="1200" kern="0" dirty="0" smtClean="0">
                <a:latin typeface="+mn-ea"/>
              </a:rPr>
              <a:t>      선택 후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아래쪽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+mn-ea"/>
              </a:rPr>
              <a:t> edge 3 </a:t>
            </a:r>
            <a:r>
              <a:rPr lang="ko-KR" altLang="en-US" sz="1200" b="1" kern="0" dirty="0" smtClean="0">
                <a:solidFill>
                  <a:srgbClr val="FF0000"/>
                </a:solidFill>
                <a:latin typeface="+mn-ea"/>
              </a:rPr>
              <a:t>개 제외 </a:t>
            </a:r>
            <a:r>
              <a:rPr lang="ko-KR" altLang="en-US" sz="1200" kern="0" dirty="0" smtClean="0">
                <a:latin typeface="+mn-ea"/>
              </a:rPr>
              <a:t>바깥쪽 </a:t>
            </a:r>
            <a:r>
              <a:rPr lang="en-US" altLang="ko-KR" sz="1200" kern="0" dirty="0" smtClean="0">
                <a:latin typeface="+mn-ea"/>
              </a:rPr>
              <a:t>edge </a:t>
            </a:r>
            <a:r>
              <a:rPr lang="ko-KR" altLang="en-US" sz="1200" kern="0" dirty="0" smtClean="0">
                <a:latin typeface="+mn-ea"/>
              </a:rPr>
              <a:t>선택 </a:t>
            </a:r>
            <a:r>
              <a:rPr lang="en-US" altLang="ko-KR" sz="1200" kern="0" dirty="0" smtClean="0">
                <a:latin typeface="+mn-ea"/>
              </a:rPr>
              <a:t>(CTRL+</a:t>
            </a:r>
            <a:r>
              <a:rPr lang="ko-KR" altLang="en-US" sz="1200" kern="0" dirty="0" smtClean="0">
                <a:latin typeface="+mn-ea"/>
              </a:rPr>
              <a:t>클릭으로 가장자리만 선택</a:t>
            </a:r>
            <a:r>
              <a:rPr lang="en-US" altLang="ko-KR" sz="1200" kern="0" dirty="0" smtClean="0">
                <a:latin typeface="+mn-ea"/>
              </a:rPr>
              <a:t>) 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Uniform Scale + SHIFT </a:t>
            </a:r>
            <a:r>
              <a:rPr lang="ko-KR" altLang="en-US" sz="1200" kern="0" dirty="0" smtClean="0">
                <a:latin typeface="+mn-ea"/>
              </a:rPr>
              <a:t>드래그로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3</a:t>
            </a:r>
            <a:r>
              <a:rPr lang="ko-KR" altLang="en-US" sz="1200" kern="0" dirty="0" smtClean="0">
                <a:latin typeface="+mn-ea"/>
              </a:rPr>
              <a:t>개 축 방향으로 동일하게 면 확장 </a:t>
            </a:r>
            <a:r>
              <a:rPr lang="en-US" altLang="ko-KR" sz="1200" kern="0" dirty="0" smtClean="0">
                <a:latin typeface="+mn-ea"/>
              </a:rPr>
              <a:t>(B)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4" y="3275953"/>
            <a:ext cx="1993899" cy="16439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948" y="1236975"/>
            <a:ext cx="191924" cy="19192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 bwMode="auto">
          <a:xfrm>
            <a:off x="2355021" y="3758572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49" y="2946628"/>
            <a:ext cx="2818150" cy="2256835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 bwMode="auto">
          <a:xfrm>
            <a:off x="4083625" y="3347961"/>
            <a:ext cx="25922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triangle"/>
            <a:tailEnd type="triangle"/>
          </a:ln>
          <a:effectLst/>
        </p:spPr>
      </p:cxnSp>
      <p:sp>
        <p:nvSpPr>
          <p:cNvPr id="20" name="오른쪽 화살표 19"/>
          <p:cNvSpPr/>
          <p:nvPr/>
        </p:nvSpPr>
        <p:spPr bwMode="auto">
          <a:xfrm>
            <a:off x="4550018" y="2731541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 bwMode="auto">
          <a:xfrm>
            <a:off x="4716085" y="3896601"/>
            <a:ext cx="25922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366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그림을 참고로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위치 정리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836712"/>
            <a:ext cx="5303497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100" dirty="0" err="1"/>
              <a:t>Nala</a:t>
            </a:r>
            <a:r>
              <a:rPr lang="en-US" altLang="ko-KR" sz="2100" dirty="0"/>
              <a:t> </a:t>
            </a:r>
            <a:r>
              <a:rPr lang="ko-KR" altLang="en-US" sz="2100" dirty="0"/>
              <a:t>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8502" y="1230716"/>
            <a:ext cx="9065498" cy="378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User View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Edge 5</a:t>
            </a:r>
            <a:r>
              <a:rPr lang="ko-KR" altLang="en-US" sz="1200" kern="0" dirty="0" smtClean="0">
                <a:latin typeface="+mn-ea"/>
              </a:rPr>
              <a:t>개 선택 후</a:t>
            </a:r>
            <a:r>
              <a:rPr lang="en-US" altLang="ko-KR" sz="1200" kern="0" dirty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SHIFT+</a:t>
            </a:r>
            <a:r>
              <a:rPr lang="ko-KR" altLang="en-US" sz="1200" kern="0" dirty="0" smtClean="0">
                <a:latin typeface="+mn-ea"/>
              </a:rPr>
              <a:t>이동으로 면을 </a:t>
            </a:r>
            <a:r>
              <a:rPr lang="en-US" altLang="ko-KR" sz="1200" kern="0" dirty="0" smtClean="0">
                <a:latin typeface="+mn-ea"/>
              </a:rPr>
              <a:t>X</a:t>
            </a:r>
            <a:r>
              <a:rPr lang="ko-KR" altLang="en-US" sz="1200" kern="0" dirty="0" smtClean="0">
                <a:latin typeface="+mn-ea"/>
              </a:rPr>
              <a:t>축 방향으로 늘여 줌</a:t>
            </a:r>
            <a:r>
              <a:rPr lang="en-US" altLang="ko-KR" sz="1200" kern="0" dirty="0" smtClean="0">
                <a:latin typeface="+mn-ea"/>
              </a:rPr>
              <a:t>(A)</a:t>
            </a:r>
            <a:r>
              <a:rPr lang="ko-KR" altLang="en-US" sz="1200" kern="0" dirty="0" smtClean="0">
                <a:latin typeface="+mn-ea"/>
              </a:rPr>
              <a:t> 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오른쪽 패널에서 </a:t>
            </a:r>
            <a:r>
              <a:rPr lang="en-US" altLang="ko-KR" sz="1200" kern="0" dirty="0" smtClean="0">
                <a:latin typeface="+mn-ea"/>
              </a:rPr>
              <a:t>Make Planar &gt; X</a:t>
            </a:r>
            <a:r>
              <a:rPr lang="ko-KR" altLang="en-US" sz="1200" kern="0" dirty="0" smtClean="0">
                <a:latin typeface="+mn-ea"/>
              </a:rPr>
              <a:t>를 클릭해서 평면 형태로 생성 </a:t>
            </a:r>
            <a:r>
              <a:rPr lang="en-US" altLang="ko-KR" sz="1200" kern="0" dirty="0" smtClean="0">
                <a:latin typeface="+mn-ea"/>
              </a:rPr>
              <a:t>(B)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36" y="2894296"/>
            <a:ext cx="2676072" cy="2133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28" y="2894296"/>
            <a:ext cx="2535158" cy="211092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 bwMode="auto">
          <a:xfrm>
            <a:off x="2603211" y="3702314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2764515"/>
            <a:ext cx="2474019" cy="227458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 bwMode="auto">
          <a:xfrm>
            <a:off x="5834704" y="3673076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641144" y="2490941"/>
            <a:ext cx="1050002" cy="806709"/>
            <a:chOff x="5436096" y="3809102"/>
            <a:chExt cx="1050002" cy="80670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6096" y="3809102"/>
              <a:ext cx="1050002" cy="80670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 bwMode="auto">
            <a:xfrm>
              <a:off x="6073141" y="4265665"/>
              <a:ext cx="83036" cy="10059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624566"/>
            <a:ext cx="1271949" cy="21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0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2823</TotalTime>
  <Words>2241</Words>
  <Application>Microsoft Office PowerPoint</Application>
  <PresentationFormat>화면 슬라이드 쇼(4:3)</PresentationFormat>
  <Paragraphs>438</Paragraphs>
  <Slides>58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굴림</vt:lpstr>
      <vt:lpstr>맑은 고딕</vt:lpstr>
      <vt:lpstr>함초롬돋움</vt:lpstr>
      <vt:lpstr>Arial</vt:lpstr>
      <vt:lpstr>Arial Black</vt:lpstr>
      <vt:lpstr>Times New Roman</vt:lpstr>
      <vt:lpstr>Wingdings</vt:lpstr>
      <vt:lpstr>introduction</vt:lpstr>
      <vt:lpstr>모델링 (2/2)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Nala 모델링</vt:lpstr>
      <vt:lpstr>과제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Taejung Park</cp:lastModifiedBy>
  <cp:revision>797</cp:revision>
  <cp:lastPrinted>2013-09-09T08:18:55Z</cp:lastPrinted>
  <dcterms:created xsi:type="dcterms:W3CDTF">2009-09-02T15:22:41Z</dcterms:created>
  <dcterms:modified xsi:type="dcterms:W3CDTF">2013-12-11T12:39:14Z</dcterms:modified>
</cp:coreProperties>
</file>